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Fira Sans Extra Condensed Medium"/>
      <p:regular r:id="rId37"/>
      <p:bold r:id="rId38"/>
      <p:italic r:id="rId39"/>
      <p:boldItalic r:id="rId40"/>
    </p:embeddedFont>
    <p:embeddedFont>
      <p:font typeface="Squada One"/>
      <p:regular r:id="rId41"/>
    </p:embeddedFont>
    <p:embeddedFont>
      <p:font typeface="Bahiana"/>
      <p:regular r:id="rId42"/>
    </p:embeddedFont>
    <p:embeddedFont>
      <p:font typeface="Barlow"/>
      <p:regular r:id="rId43"/>
      <p:bold r:id="rId44"/>
      <p:italic r:id="rId45"/>
      <p:boldItalic r:id="rId46"/>
    </p:embeddedFont>
    <p:embeddedFont>
      <p:font typeface="Roboto Slab Regular"/>
      <p:regular r:id="rId47"/>
      <p:bold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Émie Delepine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boldItalic.fntdata"/><Relationship Id="rId20" Type="http://schemas.openxmlformats.org/officeDocument/2006/relationships/slide" Target="slides/slide15.xml"/><Relationship Id="rId42" Type="http://schemas.openxmlformats.org/officeDocument/2006/relationships/font" Target="fonts/Bahiana-regular.fntdata"/><Relationship Id="rId41" Type="http://schemas.openxmlformats.org/officeDocument/2006/relationships/font" Target="fonts/SquadaOne-regular.fntdata"/><Relationship Id="rId22" Type="http://schemas.openxmlformats.org/officeDocument/2006/relationships/slide" Target="slides/slide17.xml"/><Relationship Id="rId44" Type="http://schemas.openxmlformats.org/officeDocument/2006/relationships/font" Target="fonts/Barlow-bold.fntdata"/><Relationship Id="rId21" Type="http://schemas.openxmlformats.org/officeDocument/2006/relationships/slide" Target="slides/slide16.xml"/><Relationship Id="rId43" Type="http://schemas.openxmlformats.org/officeDocument/2006/relationships/font" Target="fonts/Barlow-regular.fntdata"/><Relationship Id="rId24" Type="http://schemas.openxmlformats.org/officeDocument/2006/relationships/slide" Target="slides/slide19.xml"/><Relationship Id="rId46" Type="http://schemas.openxmlformats.org/officeDocument/2006/relationships/font" Target="fonts/Barlow-boldItalic.fntdata"/><Relationship Id="rId23" Type="http://schemas.openxmlformats.org/officeDocument/2006/relationships/slide" Target="slides/slide18.xml"/><Relationship Id="rId45" Type="http://schemas.openxmlformats.org/officeDocument/2006/relationships/font" Target="fonts/Barlow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RobotoSlabRegular-bold.fntdata"/><Relationship Id="rId25" Type="http://schemas.openxmlformats.org/officeDocument/2006/relationships/slide" Target="slides/slide20.xml"/><Relationship Id="rId47" Type="http://schemas.openxmlformats.org/officeDocument/2006/relationships/font" Target="fonts/RobotoSlabRegular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FiraSansExtraCondensedMedium-italic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Medium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1-05-27T12:36:23.959">
    <p:pos x="6000" y="0"/>
    <p:text>Pas oublier de dire points - à l'oral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81019570e5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81019570e5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d7d2d8e4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d7d2d8e4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d7d2d8e41d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d7d2d8e41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81019570e5_0_1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81019570e5_0_1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Géométrie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physique=deplacement ?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dcd40a49c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dcd40a49c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parler du negatif, le carré est qq fois considérée comme un mur, et l'arrivée est placée un peu aléatoirement (une fois, c'était sur mon doigt qui tenait la feuille) ?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dc8e361f7e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dc8e361f7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6bad27d065_0_2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6bad27d065_0_2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Changer cette video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dcd40a49ca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dcd40a49c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Statistique sur données joueur -&gt; création base de donnée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Ecran finale -&gt; bdd peut etre en ligne plus tard -&gt; classement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dcd40a49ca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dcd40a49ca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Présenter champs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-&gt; effectuer des stats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Plus pertinent nbcol/temps et stress/temps -&gt; Stress debut partie ? rebond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CSV + facile mise en place et extraction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6bd56c9061_0_1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6bd56c9061_0_1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Normal: sans casque -&gt; fond animé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Evolutif : casque -&gt; chgmt fond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 le temps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dd33a6002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dd33a6002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Petites améliorations rapides bonus et petites difficultés usuelles</a:t>
            </a:r>
            <a:endParaRPr sz="7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6be81bf08b_0_120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6be81bf08b_0_120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: Manon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Installation et graphismes : Théo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Physique : Mathieu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BDD : Emie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: Gregory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Bilan : Manon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d33a6002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dd33a6002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les commentaires : Dire que c’est plus lisible, plus facilement compréhensible pour les prochains groupes, gain de temps pour eux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Temps de connexion : Due à un thread j’amais fermé qui recherchait en continu la connexion avec le casque et qui abandonnait au bout d’un certain moment (si on jouait sans casque)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dabd023fe9_7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dabd023fe9_7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Lien backup : https://youtu.be/KtFxKlLuoWs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dd33a6002b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dd33a6002b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Lien backup : https://youtu.be/KtFxKlLuoWs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dabd023fe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dabd023fe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dabd023fe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dabd023fe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dd33a6002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dd33a6002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Parler des vidéo ???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Refaire la slide avec tous les points qu’on a remarqué directement comme problème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dabd023fe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dabd023fe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6bd56c9061_0_16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6bd56c9061_0_1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d80c7955a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d80c7955a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Pour prochain groupe nous avons préparé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dabd023fe9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dabd023fe9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bd56c9061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bd56c9061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Definir AR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du projet = coaching en fonction du stress (utilisation des données cérébrales)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Expliquer la couleur (à developper plus tard)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dabd023fe9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7" name="Google Shape;837;gdabd023fe9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Parler du coté ludique et du travail d’équipe 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Parler de ce qu’on rend au jour j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6b20e2230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6b20e2230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6bd56c9061_0_2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6bd56c9061_0_2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dcd40a49c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dcd40a49c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REMPLACER “du matériel” par “du …” (ensemble du projet)</a:t>
            </a:r>
            <a:endParaRPr i="1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Lien entre les matériels, fonctions du pc</a:t>
            </a:r>
            <a:endParaRPr i="1" sz="14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6b20e2230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6b20e2230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Parler des vidéo ???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Refaire la slide avec tous les points qu’on a remarqué directement comme problème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6ba96a1c45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6ba96a1c4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0c1df8b9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0c1df8b9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81019570e5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81019570e5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10" name="Google Shape;10;p2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" name="Google Shape;11;p2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rect b="b" l="l" r="r" t="t"/>
                <a:pathLst>
                  <a:path extrusionOk="0" h="70199" w="147426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rect b="b" l="l" r="r" t="t"/>
                <a:pathLst>
                  <a:path extrusionOk="0" h="39833" w="31243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6" name="Google Shape;16;p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7" name="Google Shape;17;p2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" name="Google Shape;21;p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" name="Google Shape;24;p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2249525" y="1626825"/>
            <a:ext cx="4644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891125" y="718225"/>
            <a:ext cx="5361600" cy="1059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"/>
          <p:cNvSpPr/>
          <p:nvPr/>
        </p:nvSpPr>
        <p:spPr>
          <a:xfrm flipH="1" rot="5400000">
            <a:off x="5830875" y="332825"/>
            <a:ext cx="3645950" cy="2980275"/>
          </a:xfrm>
          <a:custGeom>
            <a:rect b="b" l="l" r="r" t="t"/>
            <a:pathLst>
              <a:path extrusionOk="0" h="119211" w="145838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11"/>
          <p:cNvGrpSpPr/>
          <p:nvPr/>
        </p:nvGrpSpPr>
        <p:grpSpPr>
          <a:xfrm>
            <a:off x="-12" y="0"/>
            <a:ext cx="3588013" cy="5143488"/>
            <a:chOff x="-12" y="0"/>
            <a:chExt cx="3588013" cy="5143488"/>
          </a:xfrm>
        </p:grpSpPr>
        <p:sp>
          <p:nvSpPr>
            <p:cNvPr id="164" name="Google Shape;164;p11"/>
            <p:cNvSpPr/>
            <p:nvPr/>
          </p:nvSpPr>
          <p:spPr>
            <a:xfrm flipH="1" rot="-5400000">
              <a:off x="-332850" y="183037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262852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6" name="Google Shape;166;p11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67" name="Google Shape;167;p11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1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1" name="Google Shape;171;p11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72" name="Google Shape;172;p11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4" name="Google Shape;174;p11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11"/>
          <p:cNvSpPr txBox="1"/>
          <p:nvPr>
            <p:ph idx="1" type="subTitle"/>
          </p:nvPr>
        </p:nvSpPr>
        <p:spPr>
          <a:xfrm>
            <a:off x="1527362" y="3245225"/>
            <a:ext cx="6094200" cy="436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Google Shape;177;p11"/>
          <p:cNvSpPr txBox="1"/>
          <p:nvPr>
            <p:ph hasCustomPrompt="1" type="title"/>
          </p:nvPr>
        </p:nvSpPr>
        <p:spPr>
          <a:xfrm>
            <a:off x="730999" y="1833175"/>
            <a:ext cx="7686900" cy="1477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9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Font typeface="Fira Sans Extra Condensed Medium"/>
              <a:buNone/>
              <a:defRPr sz="96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2"/>
          <p:cNvGrpSpPr/>
          <p:nvPr/>
        </p:nvGrpSpPr>
        <p:grpSpPr>
          <a:xfrm>
            <a:off x="-12" y="0"/>
            <a:ext cx="8964691" cy="5143544"/>
            <a:chOff x="-12" y="0"/>
            <a:chExt cx="8964691" cy="5143544"/>
          </a:xfrm>
        </p:grpSpPr>
        <p:sp>
          <p:nvSpPr>
            <p:cNvPr id="180" name="Google Shape;180;p12"/>
            <p:cNvSpPr/>
            <p:nvPr/>
          </p:nvSpPr>
          <p:spPr>
            <a:xfrm flipH="1" rot="-5400000">
              <a:off x="-332850" y="183037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1" name="Google Shape;181;p12"/>
            <p:cNvGrpSpPr/>
            <p:nvPr/>
          </p:nvGrpSpPr>
          <p:grpSpPr>
            <a:xfrm>
              <a:off x="5425750" y="0"/>
              <a:ext cx="3538929" cy="5143544"/>
              <a:chOff x="5420400" y="0"/>
              <a:chExt cx="3538929" cy="5143544"/>
            </a:xfrm>
          </p:grpSpPr>
          <p:sp>
            <p:nvSpPr>
              <p:cNvPr id="182" name="Google Shape;182;p12"/>
              <p:cNvSpPr/>
              <p:nvPr/>
            </p:nvSpPr>
            <p:spPr>
              <a:xfrm>
                <a:off x="5420400" y="1442075"/>
                <a:ext cx="3538929" cy="3701469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2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84" name="Google Shape;184;p1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85" name="Google Shape;185;p12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2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2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" name="Google Shape;189;p1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90" name="Google Shape;190;p1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92" name="Google Shape;192;p1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2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" name="Google Shape;194;p12"/>
          <p:cNvSpPr txBox="1"/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5" name="Google Shape;195;p12"/>
          <p:cNvSpPr txBox="1"/>
          <p:nvPr>
            <p:ph idx="1" type="subTitle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12"/>
          <p:cNvSpPr txBox="1"/>
          <p:nvPr>
            <p:ph idx="2" type="ctrTitle"/>
          </p:nvPr>
        </p:nvSpPr>
        <p:spPr>
          <a:xfrm>
            <a:off x="2466723" y="1701879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7" name="Google Shape;197;p12"/>
          <p:cNvSpPr txBox="1"/>
          <p:nvPr>
            <p:ph idx="3" type="subTitle"/>
          </p:nvPr>
        </p:nvSpPr>
        <p:spPr>
          <a:xfrm flipH="1">
            <a:off x="2467073" y="2088281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2"/>
          <p:cNvSpPr txBox="1"/>
          <p:nvPr>
            <p:ph idx="4" type="ctrTitle"/>
          </p:nvPr>
        </p:nvSpPr>
        <p:spPr>
          <a:xfrm>
            <a:off x="2466723" y="2739352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" name="Google Shape;199;p12"/>
          <p:cNvSpPr txBox="1"/>
          <p:nvPr>
            <p:ph idx="5" type="subTitle"/>
          </p:nvPr>
        </p:nvSpPr>
        <p:spPr>
          <a:xfrm flipH="1">
            <a:off x="2467073" y="3125754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12"/>
          <p:cNvSpPr txBox="1"/>
          <p:nvPr>
            <p:ph idx="6" type="ctrTitle"/>
          </p:nvPr>
        </p:nvSpPr>
        <p:spPr>
          <a:xfrm>
            <a:off x="2466723" y="3776826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1" name="Google Shape;201;p12"/>
          <p:cNvSpPr txBox="1"/>
          <p:nvPr>
            <p:ph idx="7" type="subTitle"/>
          </p:nvPr>
        </p:nvSpPr>
        <p:spPr>
          <a:xfrm flipH="1">
            <a:off x="2467073" y="4163228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9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13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204" name="Google Shape;204;p13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-1235925" y="0"/>
              <a:ext cx="4590109" cy="2185646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1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08" name="Google Shape;208;p13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12" name="Google Shape;212;p1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13" name="Google Shape;213;p1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1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15" name="Google Shape;215;p1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7" name="Google Shape;217;p13"/>
          <p:cNvSpPr txBox="1"/>
          <p:nvPr>
            <p:ph type="ctrTitle"/>
          </p:nvPr>
        </p:nvSpPr>
        <p:spPr>
          <a:xfrm>
            <a:off x="1529388" y="3295188"/>
            <a:ext cx="6085200" cy="577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30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8" name="Google Shape;218;p13"/>
          <p:cNvSpPr txBox="1"/>
          <p:nvPr>
            <p:ph idx="1" type="subTitle"/>
          </p:nvPr>
        </p:nvSpPr>
        <p:spPr>
          <a:xfrm>
            <a:off x="1529421" y="2038963"/>
            <a:ext cx="6085200" cy="1213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ong list">
  <p:cSld name="CUSTOM_8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oogle Shape;220;p14"/>
          <p:cNvGrpSpPr/>
          <p:nvPr/>
        </p:nvGrpSpPr>
        <p:grpSpPr>
          <a:xfrm>
            <a:off x="2600" y="0"/>
            <a:ext cx="9141388" cy="5143500"/>
            <a:chOff x="2600" y="0"/>
            <a:chExt cx="9141388" cy="5143500"/>
          </a:xfrm>
        </p:grpSpPr>
        <p:sp>
          <p:nvSpPr>
            <p:cNvPr id="221" name="Google Shape;221;p14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22" name="Google Shape;222;p14"/>
            <p:cNvGrpSpPr/>
            <p:nvPr/>
          </p:nvGrpSpPr>
          <p:grpSpPr>
            <a:xfrm flipH="1">
              <a:off x="2600" y="0"/>
              <a:ext cx="3394238" cy="5143500"/>
              <a:chOff x="5744400" y="0"/>
              <a:chExt cx="3394238" cy="5143500"/>
            </a:xfrm>
          </p:grpSpPr>
          <p:sp>
            <p:nvSpPr>
              <p:cNvPr id="223" name="Google Shape;223;p14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14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4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rect b="b" l="l" r="r" t="t"/>
                <a:pathLst>
                  <a:path extrusionOk="0" h="39833" w="31243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26" name="Google Shape;226;p1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27" name="Google Shape;227;p14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1" name="Google Shape;231;p1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32" name="Google Shape;232;p1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4" name="Google Shape;234;p1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14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sp>
        <p:nvSpPr>
          <p:cNvPr id="237" name="Google Shape;237;p14"/>
          <p:cNvSpPr txBox="1"/>
          <p:nvPr>
            <p:ph idx="1" type="body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indent="-29845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indent="-29845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indent="-29845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indent="-29845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indent="-29845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indent="-29845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indent="-29845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indent="-29845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">
  <p:cSld name="CUSTOM_2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>
            <p:ph idx="1" type="subTitle"/>
          </p:nvPr>
        </p:nvSpPr>
        <p:spPr>
          <a:xfrm>
            <a:off x="6095071" y="2747925"/>
            <a:ext cx="22551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0" name="Google Shape;240;p15"/>
          <p:cNvSpPr txBox="1"/>
          <p:nvPr>
            <p:ph idx="2" type="subTitle"/>
          </p:nvPr>
        </p:nvSpPr>
        <p:spPr>
          <a:xfrm>
            <a:off x="3421421" y="2747925"/>
            <a:ext cx="22551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1" name="Google Shape;241;p15"/>
          <p:cNvSpPr txBox="1"/>
          <p:nvPr>
            <p:ph idx="3" type="subTitle"/>
          </p:nvPr>
        </p:nvSpPr>
        <p:spPr>
          <a:xfrm>
            <a:off x="747771" y="2747925"/>
            <a:ext cx="2255100" cy="7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24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242" name="Google Shape;242;p15"/>
          <p:cNvSpPr txBox="1"/>
          <p:nvPr>
            <p:ph idx="4" type="subTitle"/>
          </p:nvPr>
        </p:nvSpPr>
        <p:spPr>
          <a:xfrm>
            <a:off x="6095071" y="3523725"/>
            <a:ext cx="22551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43" name="Google Shape;243;p15"/>
          <p:cNvSpPr txBox="1"/>
          <p:nvPr>
            <p:ph idx="5" type="subTitle"/>
          </p:nvPr>
        </p:nvSpPr>
        <p:spPr>
          <a:xfrm>
            <a:off x="3421421" y="3523725"/>
            <a:ext cx="22551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44" name="Google Shape;244;p15"/>
          <p:cNvSpPr txBox="1"/>
          <p:nvPr>
            <p:ph idx="6" type="subTitle"/>
          </p:nvPr>
        </p:nvSpPr>
        <p:spPr>
          <a:xfrm>
            <a:off x="747771" y="3523725"/>
            <a:ext cx="2255100" cy="7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45" name="Google Shape;245;p15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246" name="Google Shape;246;p15"/>
          <p:cNvGrpSpPr/>
          <p:nvPr/>
        </p:nvGrpSpPr>
        <p:grpSpPr>
          <a:xfrm>
            <a:off x="2410550" y="0"/>
            <a:ext cx="6730688" cy="6715400"/>
            <a:chOff x="2407950" y="0"/>
            <a:chExt cx="6730688" cy="6715400"/>
          </a:xfrm>
        </p:grpSpPr>
        <p:sp>
          <p:nvSpPr>
            <p:cNvPr id="247" name="Google Shape;247;p15"/>
            <p:cNvSpPr/>
            <p:nvPr/>
          </p:nvSpPr>
          <p:spPr>
            <a:xfrm>
              <a:off x="2407950" y="41039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5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 rot="10800000">
              <a:off x="8357563" y="3476400"/>
              <a:ext cx="781075" cy="995825"/>
            </a:xfrm>
            <a:custGeom>
              <a:rect b="b" l="l" r="r" t="t"/>
              <a:pathLst>
                <a:path extrusionOk="0" h="39833" w="31243">
                  <a:moveTo>
                    <a:pt x="1" y="1"/>
                  </a:moveTo>
                  <a:lnTo>
                    <a:pt x="1" y="7491"/>
                  </a:lnTo>
                  <a:lnTo>
                    <a:pt x="21885" y="22311"/>
                  </a:lnTo>
                  <a:lnTo>
                    <a:pt x="1" y="32938"/>
                  </a:lnTo>
                  <a:lnTo>
                    <a:pt x="1" y="39832"/>
                  </a:lnTo>
                  <a:lnTo>
                    <a:pt x="29423" y="25547"/>
                  </a:lnTo>
                  <a:cubicBezTo>
                    <a:pt x="29727" y="25400"/>
                    <a:pt x="29996" y="25210"/>
                    <a:pt x="30229" y="24983"/>
                  </a:cubicBezTo>
                  <a:cubicBezTo>
                    <a:pt x="30769" y="24462"/>
                    <a:pt x="31110" y="23751"/>
                    <a:pt x="31167" y="22979"/>
                  </a:cubicBezTo>
                  <a:cubicBezTo>
                    <a:pt x="31242" y="21871"/>
                    <a:pt x="30726" y="20810"/>
                    <a:pt x="29812" y="2018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0" name="Google Shape;250;p1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51" name="Google Shape;251;p15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5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5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5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55" name="Google Shape;255;p1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56" name="Google Shape;256;p1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8" name="Google Shape;258;p1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5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ONE_COLUMN_TEX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1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62" name="Google Shape;262;p16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6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6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6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66" name="Google Shape;266;p1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67" name="Google Shape;267;p1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1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9" name="Google Shape;269;p1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6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1" name="Google Shape;271;p16"/>
          <p:cNvSpPr txBox="1"/>
          <p:nvPr>
            <p:ph idx="1" type="subTitle"/>
          </p:nvPr>
        </p:nvSpPr>
        <p:spPr>
          <a:xfrm>
            <a:off x="720000" y="2584175"/>
            <a:ext cx="4016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272" name="Google Shape;272;p16"/>
          <p:cNvSpPr txBox="1"/>
          <p:nvPr>
            <p:ph type="ctrTitle"/>
          </p:nvPr>
        </p:nvSpPr>
        <p:spPr>
          <a:xfrm>
            <a:off x="720050" y="349075"/>
            <a:ext cx="2600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MAIN_POINT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7"/>
          <p:cNvGrpSpPr/>
          <p:nvPr/>
        </p:nvGrpSpPr>
        <p:grpSpPr>
          <a:xfrm>
            <a:off x="-12" y="0"/>
            <a:ext cx="8246538" cy="5143500"/>
            <a:chOff x="-12" y="0"/>
            <a:chExt cx="8246538" cy="5143500"/>
          </a:xfrm>
        </p:grpSpPr>
        <p:grpSp>
          <p:nvGrpSpPr>
            <p:cNvPr id="275" name="Google Shape;275;p17"/>
            <p:cNvGrpSpPr/>
            <p:nvPr/>
          </p:nvGrpSpPr>
          <p:grpSpPr>
            <a:xfrm>
              <a:off x="5749750" y="0"/>
              <a:ext cx="2496775" cy="5143500"/>
              <a:chOff x="5744400" y="0"/>
              <a:chExt cx="2496775" cy="5143500"/>
            </a:xfrm>
          </p:grpSpPr>
          <p:sp>
            <p:nvSpPr>
              <p:cNvPr id="276" name="Google Shape;276;p17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17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78" name="Google Shape;278;p17"/>
            <p:cNvSpPr/>
            <p:nvPr/>
          </p:nvSpPr>
          <p:spPr>
            <a:xfrm flipH="1" rot="-5400000">
              <a:off x="-332850" y="183037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9" name="Google Shape;279;p1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80" name="Google Shape;280;p17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7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7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84" name="Google Shape;284;p1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85" name="Google Shape;285;p1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1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7" name="Google Shape;287;p1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17"/>
          <p:cNvSpPr txBox="1"/>
          <p:nvPr>
            <p:ph type="title"/>
          </p:nvPr>
        </p:nvSpPr>
        <p:spPr>
          <a:xfrm>
            <a:off x="1502350" y="1786700"/>
            <a:ext cx="3721800" cy="156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7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1" name="Google Shape;291;p1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292" name="Google Shape;292;p18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8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8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8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96" name="Google Shape;296;p1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297" name="Google Shape;297;p1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1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99" name="Google Shape;299;p1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8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18"/>
          <p:cNvGrpSpPr/>
          <p:nvPr/>
        </p:nvGrpSpPr>
        <p:grpSpPr>
          <a:xfrm>
            <a:off x="1780225" y="0"/>
            <a:ext cx="5765525" cy="5143500"/>
            <a:chOff x="1777625" y="0"/>
            <a:chExt cx="5765525" cy="5143500"/>
          </a:xfrm>
        </p:grpSpPr>
        <p:sp>
          <p:nvSpPr>
            <p:cNvPr id="302" name="Google Shape;302;p18"/>
            <p:cNvSpPr/>
            <p:nvPr/>
          </p:nvSpPr>
          <p:spPr>
            <a:xfrm>
              <a:off x="1777625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8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18"/>
          <p:cNvSpPr txBox="1"/>
          <p:nvPr>
            <p:ph idx="1" type="subTitle"/>
          </p:nvPr>
        </p:nvSpPr>
        <p:spPr>
          <a:xfrm>
            <a:off x="725263" y="1438563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5" name="Google Shape;305;p18"/>
          <p:cNvSpPr txBox="1"/>
          <p:nvPr>
            <p:ph idx="2" type="subTitle"/>
          </p:nvPr>
        </p:nvSpPr>
        <p:spPr>
          <a:xfrm>
            <a:off x="6034224" y="1438563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6" name="Google Shape;306;p18"/>
          <p:cNvSpPr txBox="1"/>
          <p:nvPr>
            <p:ph idx="3" type="subTitle"/>
          </p:nvPr>
        </p:nvSpPr>
        <p:spPr>
          <a:xfrm>
            <a:off x="725298" y="20258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7" name="Google Shape;307;p18"/>
          <p:cNvSpPr txBox="1"/>
          <p:nvPr>
            <p:ph idx="4" type="subTitle"/>
          </p:nvPr>
        </p:nvSpPr>
        <p:spPr>
          <a:xfrm>
            <a:off x="6034188" y="20258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08" name="Google Shape;308;p18"/>
          <p:cNvSpPr txBox="1"/>
          <p:nvPr>
            <p:ph idx="5" type="subTitle"/>
          </p:nvPr>
        </p:nvSpPr>
        <p:spPr>
          <a:xfrm>
            <a:off x="725263" y="3032669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09" name="Google Shape;309;p18"/>
          <p:cNvSpPr txBox="1"/>
          <p:nvPr>
            <p:ph idx="6" type="subTitle"/>
          </p:nvPr>
        </p:nvSpPr>
        <p:spPr>
          <a:xfrm>
            <a:off x="6034223" y="3032662"/>
            <a:ext cx="2396700" cy="523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310" name="Google Shape;310;p18"/>
          <p:cNvSpPr txBox="1"/>
          <p:nvPr>
            <p:ph idx="7" type="subTitle"/>
          </p:nvPr>
        </p:nvSpPr>
        <p:spPr>
          <a:xfrm>
            <a:off x="725298" y="36199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11" name="Google Shape;311;p18"/>
          <p:cNvSpPr txBox="1"/>
          <p:nvPr>
            <p:ph idx="8" type="subTitle"/>
          </p:nvPr>
        </p:nvSpPr>
        <p:spPr>
          <a:xfrm>
            <a:off x="6034188" y="3619975"/>
            <a:ext cx="23967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12" name="Google Shape;312;p18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s">
  <p:cSld name="CUSTOM_8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9"/>
          <p:cNvSpPr/>
          <p:nvPr/>
        </p:nvSpPr>
        <p:spPr>
          <a:xfrm flipH="1" rot="-5400000">
            <a:off x="-332850" y="1830375"/>
            <a:ext cx="3645950" cy="2980275"/>
          </a:xfrm>
          <a:custGeom>
            <a:rect b="b" l="l" r="r" t="t"/>
            <a:pathLst>
              <a:path extrusionOk="0" h="119211" w="145838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5" name="Google Shape;315;p19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16" name="Google Shape;316;p19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19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9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0" name="Google Shape;320;p19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21" name="Google Shape;321;p19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19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3" name="Google Shape;323;p19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9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5" name="Google Shape;325;p19"/>
          <p:cNvSpPr txBox="1"/>
          <p:nvPr>
            <p:ph idx="1" type="subTitle"/>
          </p:nvPr>
        </p:nvSpPr>
        <p:spPr>
          <a:xfrm>
            <a:off x="6183627" y="3735445"/>
            <a:ext cx="22404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6" name="Google Shape;326;p19"/>
          <p:cNvSpPr txBox="1"/>
          <p:nvPr>
            <p:ph hasCustomPrompt="1" type="title"/>
          </p:nvPr>
        </p:nvSpPr>
        <p:spPr>
          <a:xfrm>
            <a:off x="6183642" y="33817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7" name="Google Shape;327;p19"/>
          <p:cNvSpPr txBox="1"/>
          <p:nvPr>
            <p:ph idx="2" type="subTitle"/>
          </p:nvPr>
        </p:nvSpPr>
        <p:spPr>
          <a:xfrm>
            <a:off x="6183627" y="1900745"/>
            <a:ext cx="2240400" cy="67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28" name="Google Shape;328;p19"/>
          <p:cNvSpPr txBox="1"/>
          <p:nvPr>
            <p:ph hasCustomPrompt="1" idx="3" type="title"/>
          </p:nvPr>
        </p:nvSpPr>
        <p:spPr>
          <a:xfrm>
            <a:off x="6183642" y="1547046"/>
            <a:ext cx="1703400" cy="353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29" name="Google Shape;329;p19"/>
          <p:cNvSpPr txBox="1"/>
          <p:nvPr>
            <p:ph idx="4" type="ctrTitle"/>
          </p:nvPr>
        </p:nvSpPr>
        <p:spPr>
          <a:xfrm>
            <a:off x="720050" y="351842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TITLE_ONLY_2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p20"/>
          <p:cNvGrpSpPr/>
          <p:nvPr/>
        </p:nvGrpSpPr>
        <p:grpSpPr>
          <a:xfrm>
            <a:off x="2011573" y="-2"/>
            <a:ext cx="6885302" cy="5143502"/>
            <a:chOff x="2011573" y="-2"/>
            <a:chExt cx="6885302" cy="5143502"/>
          </a:xfrm>
        </p:grpSpPr>
        <p:sp>
          <p:nvSpPr>
            <p:cNvPr id="332" name="Google Shape;332;p20"/>
            <p:cNvSpPr/>
            <p:nvPr/>
          </p:nvSpPr>
          <p:spPr>
            <a:xfrm>
              <a:off x="6400100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0"/>
            <p:cNvSpPr/>
            <p:nvPr/>
          </p:nvSpPr>
          <p:spPr>
            <a:xfrm rot="10800000">
              <a:off x="2011573" y="-2"/>
              <a:ext cx="1289834" cy="1349075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4" name="Google Shape;334;p2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35" name="Google Shape;335;p20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9" name="Google Shape;339;p2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40" name="Google Shape;340;p2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42" name="Google Shape;342;p2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0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0" name="Google Shape;30;p3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" name="Google Shape;34;p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" name="Google Shape;35;p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" name="Google Shape;36;p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7" name="Google Shape;37;p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" name="Google Shape;39;p3"/>
          <p:cNvGrpSpPr/>
          <p:nvPr/>
        </p:nvGrpSpPr>
        <p:grpSpPr>
          <a:xfrm>
            <a:off x="-12" y="-12"/>
            <a:ext cx="7545763" cy="5143513"/>
            <a:chOff x="-12" y="-12"/>
            <a:chExt cx="7545763" cy="5143513"/>
          </a:xfrm>
        </p:grpSpPr>
        <p:grpSp>
          <p:nvGrpSpPr>
            <p:cNvPr id="40" name="Google Shape;40;p3"/>
            <p:cNvGrpSpPr/>
            <p:nvPr/>
          </p:nvGrpSpPr>
          <p:grpSpPr>
            <a:xfrm>
              <a:off x="5048975" y="0"/>
              <a:ext cx="2496775" cy="5143500"/>
              <a:chOff x="5046375" y="0"/>
              <a:chExt cx="2496775" cy="5143500"/>
            </a:xfrm>
          </p:grpSpPr>
          <p:sp>
            <p:nvSpPr>
              <p:cNvPr id="41" name="Google Shape;41;p3"/>
              <p:cNvSpPr/>
              <p:nvPr/>
            </p:nvSpPr>
            <p:spPr>
              <a:xfrm>
                <a:off x="5046375" y="253205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" name="Google Shape;42;p3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" name="Google Shape;43;p3"/>
            <p:cNvSpPr/>
            <p:nvPr/>
          </p:nvSpPr>
          <p:spPr>
            <a:xfrm rot="-5400000">
              <a:off x="-332850" y="33282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" name="Google Shape;44;p3"/>
          <p:cNvSpPr txBox="1"/>
          <p:nvPr>
            <p:ph type="title"/>
          </p:nvPr>
        </p:nvSpPr>
        <p:spPr>
          <a:xfrm>
            <a:off x="725275" y="1723200"/>
            <a:ext cx="3863100" cy="20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5" name="Google Shape;45;p3"/>
          <p:cNvSpPr txBox="1"/>
          <p:nvPr>
            <p:ph idx="1" type="subTitle"/>
          </p:nvPr>
        </p:nvSpPr>
        <p:spPr>
          <a:xfrm>
            <a:off x="725275" y="3795910"/>
            <a:ext cx="6044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46" name="Google Shape;46;p3"/>
          <p:cNvSpPr txBox="1"/>
          <p:nvPr>
            <p:ph hasCustomPrompt="1" idx="2" type="title"/>
          </p:nvPr>
        </p:nvSpPr>
        <p:spPr>
          <a:xfrm>
            <a:off x="725275" y="952809"/>
            <a:ext cx="1176600" cy="859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6" name="Google Shape;346;p21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347" name="Google Shape;347;p21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-1235925" y="0"/>
              <a:ext cx="4590109" cy="2185646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0" name="Google Shape;350;p21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51" name="Google Shape;351;p21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1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5" name="Google Shape;355;p21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56" name="Google Shape;356;p21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1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8" name="Google Shape;358;p21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1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0" name="Google Shape;360;p21"/>
          <p:cNvSpPr txBox="1"/>
          <p:nvPr>
            <p:ph idx="1" type="subTitle"/>
          </p:nvPr>
        </p:nvSpPr>
        <p:spPr>
          <a:xfrm>
            <a:off x="72005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1" name="Google Shape;361;p21"/>
          <p:cNvSpPr txBox="1"/>
          <p:nvPr>
            <p:ph idx="2" type="subTitle"/>
          </p:nvPr>
        </p:nvSpPr>
        <p:spPr>
          <a:xfrm>
            <a:off x="349496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2" name="Google Shape;362;p21"/>
          <p:cNvSpPr txBox="1"/>
          <p:nvPr>
            <p:ph idx="3" type="subTitle"/>
          </p:nvPr>
        </p:nvSpPr>
        <p:spPr>
          <a:xfrm>
            <a:off x="6279600" y="3787660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3" name="Google Shape;363;p21"/>
          <p:cNvSpPr txBox="1"/>
          <p:nvPr>
            <p:ph idx="4" type="subTitle"/>
          </p:nvPr>
        </p:nvSpPr>
        <p:spPr>
          <a:xfrm>
            <a:off x="72005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4" name="Google Shape;364;p21"/>
          <p:cNvSpPr txBox="1"/>
          <p:nvPr>
            <p:ph idx="5" type="subTitle"/>
          </p:nvPr>
        </p:nvSpPr>
        <p:spPr>
          <a:xfrm>
            <a:off x="349496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5" name="Google Shape;365;p21"/>
          <p:cNvSpPr txBox="1"/>
          <p:nvPr>
            <p:ph idx="6" type="subTitle"/>
          </p:nvPr>
        </p:nvSpPr>
        <p:spPr>
          <a:xfrm>
            <a:off x="6279600" y="2155112"/>
            <a:ext cx="2154000" cy="75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366" name="Google Shape;366;p21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MAIN_POINT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Google Shape;368;p22"/>
          <p:cNvGrpSpPr/>
          <p:nvPr/>
        </p:nvGrpSpPr>
        <p:grpSpPr>
          <a:xfrm flipH="1">
            <a:off x="659830" y="0"/>
            <a:ext cx="9717332" cy="6034494"/>
            <a:chOff x="-1235925" y="0"/>
            <a:chExt cx="9717332" cy="6034494"/>
          </a:xfrm>
        </p:grpSpPr>
        <p:sp>
          <p:nvSpPr>
            <p:cNvPr id="369" name="Google Shape;369;p22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22"/>
            <p:cNvSpPr/>
            <p:nvPr/>
          </p:nvSpPr>
          <p:spPr>
            <a:xfrm>
              <a:off x="-1235925" y="0"/>
              <a:ext cx="4590109" cy="2185646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22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2" name="Google Shape;372;p22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373" name="Google Shape;373;p22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74" name="Google Shape;374;p22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2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2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2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8" name="Google Shape;378;p22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79" name="Google Shape;379;p22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81" name="Google Shape;381;p22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2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3" name="Google Shape;383;p22"/>
          <p:cNvSpPr txBox="1"/>
          <p:nvPr>
            <p:ph idx="1" type="subTitle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384" name="Google Shape;384;p22"/>
          <p:cNvSpPr txBox="1"/>
          <p:nvPr>
            <p:ph idx="2"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MAIN_POINT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p23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387" name="Google Shape;387;p23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3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3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0" name="Google Shape;390;p23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391" name="Google Shape;391;p23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3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3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3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5" name="Google Shape;395;p23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396" name="Google Shape;396;p23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23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23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23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0" name="Google Shape;400;p23"/>
          <p:cNvSpPr txBox="1"/>
          <p:nvPr>
            <p:ph type="title"/>
          </p:nvPr>
        </p:nvSpPr>
        <p:spPr>
          <a:xfrm>
            <a:off x="5238250" y="1658400"/>
            <a:ext cx="20907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01" name="Google Shape;401;p23"/>
          <p:cNvSpPr txBox="1"/>
          <p:nvPr>
            <p:ph idx="1" type="subTitle"/>
          </p:nvPr>
        </p:nvSpPr>
        <p:spPr>
          <a:xfrm>
            <a:off x="5238250" y="3480175"/>
            <a:ext cx="2498400" cy="888300"/>
          </a:xfrm>
          <a:prstGeom prst="rect">
            <a:avLst/>
          </a:prstGeom>
        </p:spPr>
        <p:txBody>
          <a:bodyPr anchorCtr="0" anchor="ctr" bIns="91425" lIns="91425" spcFirstLastPara="1" rIns="0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2" name="Google Shape;402;p23"/>
          <p:cNvSpPr txBox="1"/>
          <p:nvPr>
            <p:ph idx="2"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MAIN_POINT_1_1_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2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05" name="Google Shape;405;p24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9" name="Google Shape;409;p2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10" name="Google Shape;410;p2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2" name="Google Shape;412;p2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24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24"/>
          <p:cNvGrpSpPr/>
          <p:nvPr/>
        </p:nvGrpSpPr>
        <p:grpSpPr>
          <a:xfrm>
            <a:off x="2418563" y="0"/>
            <a:ext cx="6160813" cy="5143500"/>
            <a:chOff x="2415963" y="0"/>
            <a:chExt cx="6160813" cy="5143500"/>
          </a:xfrm>
        </p:grpSpPr>
        <p:sp>
          <p:nvSpPr>
            <p:cNvPr id="415" name="Google Shape;415;p24"/>
            <p:cNvSpPr/>
            <p:nvPr/>
          </p:nvSpPr>
          <p:spPr>
            <a:xfrm>
              <a:off x="6080000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4"/>
            <p:cNvSpPr/>
            <p:nvPr/>
          </p:nvSpPr>
          <p:spPr>
            <a:xfrm>
              <a:off x="2415963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7" name="Google Shape;417;p24"/>
          <p:cNvSpPr txBox="1"/>
          <p:nvPr>
            <p:ph type="title"/>
          </p:nvPr>
        </p:nvSpPr>
        <p:spPr>
          <a:xfrm>
            <a:off x="2934650" y="1658400"/>
            <a:ext cx="13503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72000" wrap="square" tIns="0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None/>
              <a:defRPr i="0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418" name="Google Shape;418;p24"/>
          <p:cNvSpPr txBox="1"/>
          <p:nvPr>
            <p:ph idx="1" type="subTitle"/>
          </p:nvPr>
        </p:nvSpPr>
        <p:spPr>
          <a:xfrm>
            <a:off x="1511850" y="3525933"/>
            <a:ext cx="2772900" cy="888300"/>
          </a:xfrm>
          <a:prstGeom prst="rect">
            <a:avLst/>
          </a:prstGeom>
        </p:spPr>
        <p:txBody>
          <a:bodyPr anchorCtr="0" anchor="ctr" bIns="91425" lIns="91425" spcFirstLastPara="1" rIns="72000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419" name="Google Shape;419;p24"/>
          <p:cNvSpPr txBox="1"/>
          <p:nvPr>
            <p:ph idx="2"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1" name="Google Shape;421;p25"/>
          <p:cNvGrpSpPr/>
          <p:nvPr/>
        </p:nvGrpSpPr>
        <p:grpSpPr>
          <a:xfrm>
            <a:off x="2600" y="0"/>
            <a:ext cx="9138638" cy="5143500"/>
            <a:chOff x="2600" y="0"/>
            <a:chExt cx="9138638" cy="5143500"/>
          </a:xfrm>
        </p:grpSpPr>
        <p:sp>
          <p:nvSpPr>
            <p:cNvPr id="422" name="Google Shape;422;p25"/>
            <p:cNvSpPr/>
            <p:nvPr/>
          </p:nvSpPr>
          <p:spPr>
            <a:xfrm>
              <a:off x="2325975" y="325725"/>
              <a:ext cx="4491900" cy="4491900"/>
            </a:xfrm>
            <a:prstGeom prst="ellipse">
              <a:avLst/>
            </a:pr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3" name="Google Shape;423;p25"/>
            <p:cNvGrpSpPr/>
            <p:nvPr/>
          </p:nvGrpSpPr>
          <p:grpSpPr>
            <a:xfrm>
              <a:off x="2600" y="0"/>
              <a:ext cx="9138638" cy="5143500"/>
              <a:chOff x="0" y="0"/>
              <a:chExt cx="9138638" cy="5143500"/>
            </a:xfrm>
          </p:grpSpPr>
          <p:sp>
            <p:nvSpPr>
              <p:cNvPr id="424" name="Google Shape;424;p25"/>
              <p:cNvSpPr/>
              <p:nvPr/>
            </p:nvSpPr>
            <p:spPr>
              <a:xfrm>
                <a:off x="5744400" y="253205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5"/>
              <p:cNvSpPr/>
              <p:nvPr/>
            </p:nvSpPr>
            <p:spPr>
              <a:xfrm>
                <a:off x="0" y="0"/>
                <a:ext cx="4590109" cy="2185646"/>
              </a:xfrm>
              <a:custGeom>
                <a:rect b="b" l="l" r="r" t="t"/>
                <a:pathLst>
                  <a:path extrusionOk="0" h="70199" w="147426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5"/>
              <p:cNvSpPr/>
              <p:nvPr/>
            </p:nvSpPr>
            <p:spPr>
              <a:xfrm rot="10800000">
                <a:off x="8357563" y="268825"/>
                <a:ext cx="781075" cy="995825"/>
              </a:xfrm>
              <a:custGeom>
                <a:rect b="b" l="l" r="r" t="t"/>
                <a:pathLst>
                  <a:path extrusionOk="0" h="39833" w="31243">
                    <a:moveTo>
                      <a:pt x="1" y="1"/>
                    </a:moveTo>
                    <a:lnTo>
                      <a:pt x="1" y="7491"/>
                    </a:lnTo>
                    <a:lnTo>
                      <a:pt x="21885" y="22311"/>
                    </a:lnTo>
                    <a:lnTo>
                      <a:pt x="1" y="32938"/>
                    </a:lnTo>
                    <a:lnTo>
                      <a:pt x="1" y="39832"/>
                    </a:lnTo>
                    <a:lnTo>
                      <a:pt x="29423" y="25547"/>
                    </a:lnTo>
                    <a:cubicBezTo>
                      <a:pt x="29727" y="25400"/>
                      <a:pt x="29996" y="25210"/>
                      <a:pt x="30229" y="24983"/>
                    </a:cubicBezTo>
                    <a:cubicBezTo>
                      <a:pt x="30769" y="24462"/>
                      <a:pt x="31110" y="23751"/>
                      <a:pt x="31167" y="22979"/>
                    </a:cubicBezTo>
                    <a:cubicBezTo>
                      <a:pt x="31242" y="21871"/>
                      <a:pt x="30726" y="20810"/>
                      <a:pt x="29812" y="2018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28" name="Google Shape;428;p2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29" name="Google Shape;429;p25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25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25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5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33" name="Google Shape;433;p2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34" name="Google Shape;434;p2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6" name="Google Shape;436;p2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5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25"/>
          <p:cNvSpPr txBox="1"/>
          <p:nvPr>
            <p:ph type="title"/>
          </p:nvPr>
        </p:nvSpPr>
        <p:spPr>
          <a:xfrm>
            <a:off x="725275" y="822175"/>
            <a:ext cx="55113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b="0" sz="4200"/>
            </a:lvl9pPr>
          </a:lstStyle>
          <a:p/>
        </p:txBody>
      </p:sp>
      <p:sp>
        <p:nvSpPr>
          <p:cNvPr id="439" name="Google Shape;439;p25"/>
          <p:cNvSpPr txBox="1"/>
          <p:nvPr>
            <p:ph idx="1" type="subTitle"/>
          </p:nvPr>
        </p:nvSpPr>
        <p:spPr>
          <a:xfrm>
            <a:off x="725275" y="2159225"/>
            <a:ext cx="4322700" cy="11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0" name="Google Shape;440;p25"/>
          <p:cNvSpPr txBox="1"/>
          <p:nvPr/>
        </p:nvSpPr>
        <p:spPr>
          <a:xfrm>
            <a:off x="5628450" y="1155025"/>
            <a:ext cx="27960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CUSTOM_9_1_1_1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p2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43" name="Google Shape;443;p26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7" name="Google Shape;447;p2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48" name="Google Shape;448;p2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50" name="Google Shape;450;p2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oogle Shape;48;p4"/>
          <p:cNvGrpSpPr/>
          <p:nvPr/>
        </p:nvGrpSpPr>
        <p:grpSpPr>
          <a:xfrm>
            <a:off x="485608" y="-872804"/>
            <a:ext cx="8658379" cy="7854599"/>
            <a:chOff x="485608" y="-872804"/>
            <a:chExt cx="8658379" cy="7854599"/>
          </a:xfrm>
        </p:grpSpPr>
        <p:sp>
          <p:nvSpPr>
            <p:cNvPr id="49" name="Google Shape;49;p4"/>
            <p:cNvSpPr/>
            <p:nvPr/>
          </p:nvSpPr>
          <p:spPr>
            <a:xfrm flipH="1" rot="5400000">
              <a:off x="5830875" y="33282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0" name="Google Shape;50;p4"/>
            <p:cNvGrpSpPr/>
            <p:nvPr/>
          </p:nvGrpSpPr>
          <p:grpSpPr>
            <a:xfrm>
              <a:off x="485608" y="-872804"/>
              <a:ext cx="8316624" cy="7854599"/>
              <a:chOff x="-752917" y="-872804"/>
              <a:chExt cx="8316624" cy="7854599"/>
            </a:xfrm>
          </p:grpSpPr>
          <p:sp>
            <p:nvSpPr>
              <p:cNvPr id="51" name="Google Shape;51;p4"/>
              <p:cNvSpPr/>
              <p:nvPr/>
            </p:nvSpPr>
            <p:spPr>
              <a:xfrm rot="-1528096">
                <a:off x="4626846" y="3960488"/>
                <a:ext cx="2496710" cy="2611382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" name="Google Shape;52;p4"/>
              <p:cNvSpPr/>
              <p:nvPr/>
            </p:nvSpPr>
            <p:spPr>
              <a:xfrm rot="1218363">
                <a:off x="-604607" y="-416153"/>
                <a:ext cx="2877068" cy="1369957"/>
              </a:xfrm>
              <a:custGeom>
                <a:rect b="b" l="l" r="r" t="t"/>
                <a:pathLst>
                  <a:path extrusionOk="0" h="70199" w="147426">
                    <a:moveTo>
                      <a:pt x="10785" y="1"/>
                    </a:moveTo>
                    <a:lnTo>
                      <a:pt x="1" y="12836"/>
                    </a:lnTo>
                    <a:lnTo>
                      <a:pt x="1" y="46342"/>
                    </a:lnTo>
                    <a:lnTo>
                      <a:pt x="133677" y="70027"/>
                    </a:lnTo>
                    <a:cubicBezTo>
                      <a:pt x="134325" y="70141"/>
                      <a:pt x="134974" y="70198"/>
                      <a:pt x="135619" y="70198"/>
                    </a:cubicBezTo>
                    <a:cubicBezTo>
                      <a:pt x="136144" y="70198"/>
                      <a:pt x="136671" y="70159"/>
                      <a:pt x="137192" y="70084"/>
                    </a:cubicBezTo>
                    <a:cubicBezTo>
                      <a:pt x="139859" y="69705"/>
                      <a:pt x="142342" y="68359"/>
                      <a:pt x="144128" y="66232"/>
                    </a:cubicBezTo>
                    <a:cubicBezTo>
                      <a:pt x="146687" y="63190"/>
                      <a:pt x="147426" y="59020"/>
                      <a:pt x="146071" y="55287"/>
                    </a:cubicBezTo>
                    <a:lnTo>
                      <a:pt x="125996" y="1"/>
                    </a:lnTo>
                    <a:lnTo>
                      <a:pt x="102340" y="1"/>
                    </a:lnTo>
                    <a:lnTo>
                      <a:pt x="118596" y="44769"/>
                    </a:lnTo>
                    <a:lnTo>
                      <a:pt x="17289" y="26822"/>
                    </a:lnTo>
                    <a:lnTo>
                      <a:pt x="39832" y="1"/>
                    </a:lnTo>
                    <a:close/>
                  </a:path>
                </a:pathLst>
              </a:custGeom>
              <a:solidFill>
                <a:srgbClr val="2EE6C4">
                  <a:alpha val="4471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3" name="Google Shape;53;p4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54" name="Google Shape;54;p4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8" name="Google Shape;58;p4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59" name="Google Shape;59;p4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4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1" name="Google Shape;61;p4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type="title"/>
          </p:nvPr>
        </p:nvSpPr>
        <p:spPr>
          <a:xfrm>
            <a:off x="2960300" y="540250"/>
            <a:ext cx="5470800" cy="15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5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64" name="Google Shape;64;p4"/>
          <p:cNvSpPr txBox="1"/>
          <p:nvPr>
            <p:ph idx="1" type="subTitle"/>
          </p:nvPr>
        </p:nvSpPr>
        <p:spPr>
          <a:xfrm flipH="1">
            <a:off x="838850" y="2229850"/>
            <a:ext cx="68061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/>
          <p:cNvSpPr/>
          <p:nvPr/>
        </p:nvSpPr>
        <p:spPr>
          <a:xfrm flipH="1" rot="10800000">
            <a:off x="-12" y="3476400"/>
            <a:ext cx="781075" cy="995825"/>
          </a:xfrm>
          <a:custGeom>
            <a:rect b="b" l="l" r="r" t="t"/>
            <a:pathLst>
              <a:path extrusionOk="0" h="39833" w="31243">
                <a:moveTo>
                  <a:pt x="1" y="1"/>
                </a:moveTo>
                <a:lnTo>
                  <a:pt x="1" y="7491"/>
                </a:lnTo>
                <a:lnTo>
                  <a:pt x="21885" y="22311"/>
                </a:lnTo>
                <a:lnTo>
                  <a:pt x="1" y="32938"/>
                </a:lnTo>
                <a:lnTo>
                  <a:pt x="1" y="39832"/>
                </a:lnTo>
                <a:lnTo>
                  <a:pt x="29423" y="25547"/>
                </a:lnTo>
                <a:cubicBezTo>
                  <a:pt x="29727" y="25400"/>
                  <a:pt x="29996" y="25210"/>
                  <a:pt x="30229" y="24983"/>
                </a:cubicBezTo>
                <a:cubicBezTo>
                  <a:pt x="30769" y="24462"/>
                  <a:pt x="31110" y="23751"/>
                  <a:pt x="31167" y="22979"/>
                </a:cubicBezTo>
                <a:cubicBezTo>
                  <a:pt x="31242" y="21871"/>
                  <a:pt x="30726" y="20810"/>
                  <a:pt x="29812" y="20189"/>
                </a:cubicBezTo>
                <a:lnTo>
                  <a:pt x="1" y="1"/>
                </a:ln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5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68" name="Google Shape;68;p5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5" name="Google Shape;75;p5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5"/>
          <p:cNvSpPr txBox="1"/>
          <p:nvPr>
            <p:ph idx="1" type="subTitle"/>
          </p:nvPr>
        </p:nvSpPr>
        <p:spPr>
          <a:xfrm>
            <a:off x="1063500" y="3116500"/>
            <a:ext cx="25554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5"/>
          <p:cNvSpPr txBox="1"/>
          <p:nvPr>
            <p:ph idx="2" type="subTitle"/>
          </p:nvPr>
        </p:nvSpPr>
        <p:spPr>
          <a:xfrm>
            <a:off x="5537275" y="3116475"/>
            <a:ext cx="25554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9" name="Google Shape;79;p5"/>
          <p:cNvSpPr txBox="1"/>
          <p:nvPr>
            <p:ph idx="3" type="subTitle"/>
          </p:nvPr>
        </p:nvSpPr>
        <p:spPr>
          <a:xfrm>
            <a:off x="725275" y="2414000"/>
            <a:ext cx="32319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80" name="Google Shape;80;p5"/>
          <p:cNvSpPr txBox="1"/>
          <p:nvPr>
            <p:ph idx="4" type="subTitle"/>
          </p:nvPr>
        </p:nvSpPr>
        <p:spPr>
          <a:xfrm>
            <a:off x="5199025" y="2419000"/>
            <a:ext cx="3231900" cy="781200"/>
          </a:xfrm>
          <a:prstGeom prst="rect">
            <a:avLst/>
          </a:prstGeom>
          <a:noFill/>
        </p:spPr>
        <p:txBody>
          <a:bodyPr anchorCtr="0" anchor="b" bIns="0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3000">
                <a:solidFill>
                  <a:srgbClr val="FFFFFF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81" name="Google Shape;81;p5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  <p:grpSp>
        <p:nvGrpSpPr>
          <p:cNvPr id="82" name="Google Shape;82;p5"/>
          <p:cNvGrpSpPr/>
          <p:nvPr/>
        </p:nvGrpSpPr>
        <p:grpSpPr>
          <a:xfrm>
            <a:off x="900063" y="0"/>
            <a:ext cx="8243925" cy="5428850"/>
            <a:chOff x="900063" y="0"/>
            <a:chExt cx="8243925" cy="5428850"/>
          </a:xfrm>
        </p:grpSpPr>
        <p:sp>
          <p:nvSpPr>
            <p:cNvPr id="83" name="Google Shape;83;p5"/>
            <p:cNvSpPr/>
            <p:nvPr/>
          </p:nvSpPr>
          <p:spPr>
            <a:xfrm rot="5400000">
              <a:off x="5830875" y="1830375"/>
              <a:ext cx="3645950" cy="2980275"/>
            </a:xfrm>
            <a:custGeom>
              <a:rect b="b" l="l" r="r" t="t"/>
              <a:pathLst>
                <a:path extrusionOk="0" h="119211" w="145838">
                  <a:moveTo>
                    <a:pt x="0" y="1"/>
                  </a:moveTo>
                  <a:cubicBezTo>
                    <a:pt x="1292" y="31275"/>
                    <a:pt x="14076" y="60489"/>
                    <a:pt x="36342" y="82756"/>
                  </a:cubicBezTo>
                  <a:cubicBezTo>
                    <a:pt x="59851" y="106264"/>
                    <a:pt x="91108" y="119211"/>
                    <a:pt x="124355" y="119211"/>
                  </a:cubicBezTo>
                  <a:cubicBezTo>
                    <a:pt x="131628" y="119211"/>
                    <a:pt x="138812" y="118589"/>
                    <a:pt x="145838" y="117374"/>
                  </a:cubicBezTo>
                  <a:lnTo>
                    <a:pt x="145838" y="96140"/>
                  </a:lnTo>
                  <a:cubicBezTo>
                    <a:pt x="138849" y="97606"/>
                    <a:pt x="131661" y="98365"/>
                    <a:pt x="124355" y="98365"/>
                  </a:cubicBezTo>
                  <a:cubicBezTo>
                    <a:pt x="96676" y="98365"/>
                    <a:pt x="70653" y="87588"/>
                    <a:pt x="51080" y="68014"/>
                  </a:cubicBezTo>
                  <a:cubicBezTo>
                    <a:pt x="32752" y="49686"/>
                    <a:pt x="22137" y="25703"/>
                    <a:pt x="20861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4" name="Google Shape;84;p5"/>
            <p:cNvGrpSpPr/>
            <p:nvPr/>
          </p:nvGrpSpPr>
          <p:grpSpPr>
            <a:xfrm flipH="1">
              <a:off x="900063" y="0"/>
              <a:ext cx="2496775" cy="5428850"/>
              <a:chOff x="5744400" y="0"/>
              <a:chExt cx="2496775" cy="5428850"/>
            </a:xfrm>
          </p:grpSpPr>
          <p:sp>
            <p:nvSpPr>
              <p:cNvPr id="85" name="Google Shape;85;p5"/>
              <p:cNvSpPr/>
              <p:nvPr/>
            </p:nvSpPr>
            <p:spPr>
              <a:xfrm>
                <a:off x="5744400" y="2817400"/>
                <a:ext cx="2496775" cy="2611450"/>
              </a:xfrm>
              <a:custGeom>
                <a:rect b="b" l="l" r="r" t="t"/>
                <a:pathLst>
                  <a:path extrusionOk="0" h="104458" w="99871">
                    <a:moveTo>
                      <a:pt x="20710" y="20753"/>
                    </a:moveTo>
                    <a:lnTo>
                      <a:pt x="77504" y="59211"/>
                    </a:lnTo>
                    <a:lnTo>
                      <a:pt x="15797" y="89169"/>
                    </a:lnTo>
                    <a:lnTo>
                      <a:pt x="20710" y="20753"/>
                    </a:lnTo>
                    <a:close/>
                    <a:moveTo>
                      <a:pt x="14233" y="1"/>
                    </a:moveTo>
                    <a:cubicBezTo>
                      <a:pt x="13129" y="1"/>
                      <a:pt x="12021" y="248"/>
                      <a:pt x="10997" y="750"/>
                    </a:cubicBezTo>
                    <a:cubicBezTo>
                      <a:pt x="8609" y="1905"/>
                      <a:pt x="7027" y="4241"/>
                      <a:pt x="6838" y="6885"/>
                    </a:cubicBezTo>
                    <a:lnTo>
                      <a:pt x="90" y="100914"/>
                    </a:lnTo>
                    <a:cubicBezTo>
                      <a:pt x="0" y="102151"/>
                      <a:pt x="228" y="103363"/>
                      <a:pt x="716" y="104458"/>
                    </a:cubicBezTo>
                    <a:lnTo>
                      <a:pt x="18242" y="104458"/>
                    </a:lnTo>
                    <a:lnTo>
                      <a:pt x="95527" y="66938"/>
                    </a:lnTo>
                    <a:cubicBezTo>
                      <a:pt x="96242" y="66593"/>
                      <a:pt x="96892" y="66138"/>
                      <a:pt x="97445" y="65598"/>
                    </a:cubicBezTo>
                    <a:cubicBezTo>
                      <a:pt x="98734" y="64347"/>
                      <a:pt x="99549" y="62650"/>
                      <a:pt x="99682" y="60803"/>
                    </a:cubicBezTo>
                    <a:cubicBezTo>
                      <a:pt x="99871" y="58159"/>
                      <a:pt x="98639" y="55620"/>
                      <a:pt x="96446" y="54137"/>
                    </a:cubicBezTo>
                    <a:lnTo>
                      <a:pt x="18388" y="1280"/>
                    </a:lnTo>
                    <a:cubicBezTo>
                      <a:pt x="17142" y="432"/>
                      <a:pt x="15688" y="1"/>
                      <a:pt x="14233" y="1"/>
                    </a:cubicBez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" name="Google Shape;86;p5"/>
              <p:cNvSpPr/>
              <p:nvPr/>
            </p:nvSpPr>
            <p:spPr>
              <a:xfrm>
                <a:off x="6583675" y="0"/>
                <a:ext cx="959475" cy="574975"/>
              </a:xfrm>
              <a:custGeom>
                <a:rect b="b" l="l" r="r" t="t"/>
                <a:pathLst>
                  <a:path extrusionOk="0" h="22999" w="38379">
                    <a:moveTo>
                      <a:pt x="1" y="1"/>
                    </a:moveTo>
                    <a:lnTo>
                      <a:pt x="28154" y="21999"/>
                    </a:lnTo>
                    <a:cubicBezTo>
                      <a:pt x="28552" y="22312"/>
                      <a:pt x="28992" y="22554"/>
                      <a:pt x="29458" y="22719"/>
                    </a:cubicBezTo>
                    <a:cubicBezTo>
                      <a:pt x="29969" y="22904"/>
                      <a:pt x="30509" y="22998"/>
                      <a:pt x="31054" y="22998"/>
                    </a:cubicBezTo>
                    <a:cubicBezTo>
                      <a:pt x="31651" y="22998"/>
                      <a:pt x="32248" y="22885"/>
                      <a:pt x="32817" y="22657"/>
                    </a:cubicBezTo>
                    <a:cubicBezTo>
                      <a:pt x="34375" y="22023"/>
                      <a:pt x="35484" y="20610"/>
                      <a:pt x="35716" y="18943"/>
                    </a:cubicBezTo>
                    <a:lnTo>
                      <a:pt x="38378" y="1"/>
                    </a:lnTo>
                    <a:lnTo>
                      <a:pt x="28865" y="1"/>
                    </a:lnTo>
                    <a:lnTo>
                      <a:pt x="27524" y="9552"/>
                    </a:lnTo>
                    <a:lnTo>
                      <a:pt x="15301" y="1"/>
                    </a:lnTo>
                    <a:close/>
                  </a:path>
                </a:pathLst>
              </a:custGeom>
              <a:solidFill>
                <a:srgbClr val="2EE6C4">
                  <a:alpha val="450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6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89" name="Google Shape;89;p6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3" name="Google Shape;93;p6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94" name="Google Shape;94;p6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" name="Google Shape;95;p6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6" name="Google Shape;96;p6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6"/>
          <p:cNvGrpSpPr/>
          <p:nvPr/>
        </p:nvGrpSpPr>
        <p:grpSpPr>
          <a:xfrm>
            <a:off x="1780225" y="0"/>
            <a:ext cx="5765525" cy="5143500"/>
            <a:chOff x="1777625" y="0"/>
            <a:chExt cx="5765525" cy="5143500"/>
          </a:xfrm>
        </p:grpSpPr>
        <p:sp>
          <p:nvSpPr>
            <p:cNvPr id="99" name="Google Shape;99;p6"/>
            <p:cNvSpPr/>
            <p:nvPr/>
          </p:nvSpPr>
          <p:spPr>
            <a:xfrm>
              <a:off x="1777625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1" name="Google Shape;101;p6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" name="Google Shape;103;p7"/>
          <p:cNvGrpSpPr/>
          <p:nvPr/>
        </p:nvGrpSpPr>
        <p:grpSpPr>
          <a:xfrm>
            <a:off x="-1115885" y="-1327341"/>
            <a:ext cx="10835698" cy="7946444"/>
            <a:chOff x="-2354410" y="-1327341"/>
            <a:chExt cx="10835698" cy="7946444"/>
          </a:xfrm>
        </p:grpSpPr>
        <p:sp>
          <p:nvSpPr>
            <p:cNvPr id="104" name="Google Shape;104;p7"/>
            <p:cNvSpPr/>
            <p:nvPr/>
          </p:nvSpPr>
          <p:spPr>
            <a:xfrm rot="-1528002">
              <a:off x="3945311" y="1952695"/>
              <a:ext cx="3856188" cy="403330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7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" name="Google Shape;107;p7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08" name="Google Shape;108;p7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2" name="Google Shape;112;p7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13" name="Google Shape;113;p7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" name="Google Shape;114;p7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5" name="Google Shape;115;p7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7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Google Shape;117;p7"/>
          <p:cNvSpPr txBox="1"/>
          <p:nvPr>
            <p:ph type="ctrTitle"/>
          </p:nvPr>
        </p:nvSpPr>
        <p:spPr>
          <a:xfrm>
            <a:off x="725275" y="532479"/>
            <a:ext cx="3012000" cy="9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7"/>
          <p:cNvSpPr txBox="1"/>
          <p:nvPr>
            <p:ph idx="1" type="subTitle"/>
          </p:nvPr>
        </p:nvSpPr>
        <p:spPr>
          <a:xfrm>
            <a:off x="4529250" y="1786822"/>
            <a:ext cx="3904800" cy="23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21" name="Google Shape;121;p8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8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8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5" name="Google Shape;125;p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26" name="Google Shape;126;p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7" name="Google Shape;127;p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8" name="Google Shape;128;p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8"/>
          <p:cNvSpPr txBox="1"/>
          <p:nvPr>
            <p:ph type="title"/>
          </p:nvPr>
        </p:nvSpPr>
        <p:spPr>
          <a:xfrm>
            <a:off x="1052350" y="762350"/>
            <a:ext cx="7139400" cy="361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p9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33" name="Google Shape;133;p9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9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9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9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7" name="Google Shape;137;p9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38" name="Google Shape;138;p9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9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0" name="Google Shape;140;p9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9"/>
          <p:cNvSpPr txBox="1"/>
          <p:nvPr>
            <p:ph type="title"/>
          </p:nvPr>
        </p:nvSpPr>
        <p:spPr>
          <a:xfrm flipH="1">
            <a:off x="4555625" y="1723200"/>
            <a:ext cx="3863100" cy="202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60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143" name="Google Shape;143;p9"/>
          <p:cNvSpPr txBox="1"/>
          <p:nvPr>
            <p:ph idx="1" type="subTitle"/>
          </p:nvPr>
        </p:nvSpPr>
        <p:spPr>
          <a:xfrm flipH="1">
            <a:off x="2374625" y="3795910"/>
            <a:ext cx="6044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6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/>
        </p:txBody>
      </p:sp>
      <p:sp>
        <p:nvSpPr>
          <p:cNvPr id="144" name="Google Shape;144;p9"/>
          <p:cNvSpPr txBox="1"/>
          <p:nvPr>
            <p:ph hasCustomPrompt="1" idx="2" type="title"/>
          </p:nvPr>
        </p:nvSpPr>
        <p:spPr>
          <a:xfrm flipH="1">
            <a:off x="7242125" y="952809"/>
            <a:ext cx="1176600" cy="859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0"/>
          <p:cNvGrpSpPr/>
          <p:nvPr/>
        </p:nvGrpSpPr>
        <p:grpSpPr>
          <a:xfrm flipH="1">
            <a:off x="900063" y="0"/>
            <a:ext cx="2496775" cy="5143500"/>
            <a:chOff x="5744400" y="0"/>
            <a:chExt cx="2496775" cy="5143500"/>
          </a:xfrm>
        </p:grpSpPr>
        <p:sp>
          <p:nvSpPr>
            <p:cNvPr id="147" name="Google Shape;147;p10"/>
            <p:cNvSpPr/>
            <p:nvPr/>
          </p:nvSpPr>
          <p:spPr>
            <a:xfrm>
              <a:off x="5744400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10"/>
          <p:cNvSpPr/>
          <p:nvPr/>
        </p:nvSpPr>
        <p:spPr>
          <a:xfrm rot="5400000">
            <a:off x="5830875" y="1830375"/>
            <a:ext cx="3645950" cy="2980275"/>
          </a:xfrm>
          <a:custGeom>
            <a:rect b="b" l="l" r="r" t="t"/>
            <a:pathLst>
              <a:path extrusionOk="0" h="119211" w="145838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10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151" name="Google Shape;151;p10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0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0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0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5" name="Google Shape;155;p10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156" name="Google Shape;156;p10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0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8" name="Google Shape;158;p10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0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0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Font typeface="Squada One"/>
              <a:buNone/>
              <a:defRPr sz="48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●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Barlow"/>
              <a:buChar char="○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Barlow"/>
              <a:buChar char="■"/>
              <a:defRPr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uQ3TVxSVlgSAJWF8iHoD0KdSRmswstQ4/view" TargetMode="External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www.youtube.com/watch?v=GPa99I8fKHQ" TargetMode="External"/><Relationship Id="rId4" Type="http://schemas.openxmlformats.org/officeDocument/2006/relationships/image" Target="../media/image19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Relationship Id="rId4" Type="http://schemas.openxmlformats.org/officeDocument/2006/relationships/image" Target="../media/image4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www.youtube.com/watch?v=KtFxKlLuoWs" TargetMode="External"/><Relationship Id="rId4" Type="http://schemas.openxmlformats.org/officeDocument/2006/relationships/image" Target="../media/image20.jp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46.png"/><Relationship Id="rId6" Type="http://schemas.openxmlformats.org/officeDocument/2006/relationships/image" Target="../media/image3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4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Relationship Id="rId4" Type="http://schemas.openxmlformats.org/officeDocument/2006/relationships/image" Target="../media/image47.png"/><Relationship Id="rId5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28"/>
          <p:cNvPicPr preferRelativeResize="0"/>
          <p:nvPr/>
        </p:nvPicPr>
        <p:blipFill rotWithShape="1">
          <a:blip r:embed="rId3">
            <a:alphaModFix/>
          </a:blip>
          <a:srcRect b="0" l="0" r="0" t="14712"/>
          <a:stretch/>
        </p:blipFill>
        <p:spPr>
          <a:xfrm>
            <a:off x="27125" y="756525"/>
            <a:ext cx="9144005" cy="438665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28"/>
          <p:cNvSpPr txBox="1"/>
          <p:nvPr>
            <p:ph idx="1" type="subTitle"/>
          </p:nvPr>
        </p:nvSpPr>
        <p:spPr>
          <a:xfrm>
            <a:off x="2249525" y="1474425"/>
            <a:ext cx="46449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Projet 4A Informatique</a:t>
            </a:r>
            <a:endParaRPr/>
          </a:p>
        </p:txBody>
      </p:sp>
      <p:sp>
        <p:nvSpPr>
          <p:cNvPr id="459" name="Google Shape;459;p28"/>
          <p:cNvSpPr txBox="1"/>
          <p:nvPr>
            <p:ph type="ctrTitle"/>
          </p:nvPr>
        </p:nvSpPr>
        <p:spPr>
          <a:xfrm>
            <a:off x="1891125" y="642025"/>
            <a:ext cx="5361600" cy="10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Laby AR</a:t>
            </a:r>
            <a:endParaRPr/>
          </a:p>
        </p:txBody>
      </p:sp>
      <p:grpSp>
        <p:nvGrpSpPr>
          <p:cNvPr id="460" name="Google Shape;460;p2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461" name="Google Shape;461;p28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65" name="Google Shape;465;p2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466" name="Google Shape;466;p2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68" name="Google Shape;468;p2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0" name="Google Shape;470;p28"/>
          <p:cNvSpPr txBox="1"/>
          <p:nvPr/>
        </p:nvSpPr>
        <p:spPr>
          <a:xfrm>
            <a:off x="390950" y="342075"/>
            <a:ext cx="22113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Equipe</a:t>
            </a:r>
            <a:endParaRPr sz="2500" u="sng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Delépine Émie</a:t>
            </a:r>
            <a:endParaRPr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Schmitt Manon</a:t>
            </a:r>
            <a:endParaRPr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Chichery Mathieu</a:t>
            </a:r>
            <a:endParaRPr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Pasquier Théo</a:t>
            </a:r>
            <a:endParaRPr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Fabregas Nicolas</a:t>
            </a:r>
            <a:endParaRPr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Cachero Gregory</a:t>
            </a:r>
            <a:endParaRPr sz="15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1" name="Google Shape;471;p28"/>
          <p:cNvSpPr txBox="1"/>
          <p:nvPr/>
        </p:nvSpPr>
        <p:spPr>
          <a:xfrm>
            <a:off x="5719800" y="2341900"/>
            <a:ext cx="30000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u="sng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Professeurs référents</a:t>
            </a:r>
            <a:endParaRPr sz="2500" u="sng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 u="sng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Sébastien Mavromatis</a:t>
            </a:r>
            <a:endParaRPr sz="15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Mohamed Quafafou</a:t>
            </a:r>
            <a:endParaRPr sz="15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2" name="Google Shape;472;p28"/>
          <p:cNvSpPr txBox="1"/>
          <p:nvPr/>
        </p:nvSpPr>
        <p:spPr>
          <a:xfrm>
            <a:off x="390950" y="4402650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5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Année 2021</a:t>
            </a:r>
            <a:endParaRPr i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7"/>
          <p:cNvSpPr/>
          <p:nvPr/>
        </p:nvSpPr>
        <p:spPr>
          <a:xfrm>
            <a:off x="264075" y="-226100"/>
            <a:ext cx="1262700" cy="56271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37"/>
          <p:cNvSpPr txBox="1"/>
          <p:nvPr/>
        </p:nvSpPr>
        <p:spPr>
          <a:xfrm rot="-5400000">
            <a:off x="222175" y="889425"/>
            <a:ext cx="135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AVANT</a:t>
            </a:r>
            <a:endParaRPr b="1" sz="28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02" name="Google Shape;602;p37"/>
          <p:cNvPicPr preferRelativeResize="0"/>
          <p:nvPr/>
        </p:nvPicPr>
        <p:blipFill rotWithShape="1">
          <a:blip r:embed="rId3">
            <a:alphaModFix/>
          </a:blip>
          <a:srcRect b="0" l="0" r="0" t="3063"/>
          <a:stretch/>
        </p:blipFill>
        <p:spPr>
          <a:xfrm>
            <a:off x="1664650" y="202650"/>
            <a:ext cx="6988875" cy="4774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2460000" dist="209550">
              <a:srgbClr val="000000">
                <a:alpha val="43000"/>
              </a:srgbClr>
            </a:outerShdw>
          </a:effectLst>
        </p:spPr>
      </p:pic>
      <p:sp>
        <p:nvSpPr>
          <p:cNvPr id="603" name="Google Shape;603;p37"/>
          <p:cNvSpPr/>
          <p:nvPr/>
        </p:nvSpPr>
        <p:spPr>
          <a:xfrm>
            <a:off x="1664650" y="202650"/>
            <a:ext cx="6988800" cy="47748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37"/>
          <p:cNvSpPr/>
          <p:nvPr/>
        </p:nvSpPr>
        <p:spPr>
          <a:xfrm>
            <a:off x="1664650" y="202650"/>
            <a:ext cx="3191700" cy="1917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700" scaled="0"/>
          </a:gra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>
                <a:solidFill>
                  <a:schemeClr val="lt2"/>
                </a:solidFill>
              </a:rPr>
              <a:t>Texture </a:t>
            </a:r>
            <a:r>
              <a:rPr lang="en">
                <a:solidFill>
                  <a:schemeClr val="accent2"/>
                </a:solidFill>
              </a:rPr>
              <a:t>du sol saccadée 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Effet monochrome (vert)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>
                <a:solidFill>
                  <a:schemeClr val="lt2"/>
                </a:solidFill>
              </a:rPr>
              <a:t>Hauteur des murs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trop grande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>
                <a:solidFill>
                  <a:schemeClr val="lt2"/>
                </a:solidFill>
              </a:rPr>
              <a:t>Cou</a:t>
            </a:r>
            <a:r>
              <a:rPr b="1" lang="en">
                <a:solidFill>
                  <a:schemeClr val="lt2"/>
                </a:solidFill>
              </a:rPr>
              <a:t>leur de fond</a:t>
            </a:r>
            <a:r>
              <a:rPr b="1" lang="en">
                <a:solidFill>
                  <a:schemeClr val="accent2"/>
                </a:solidFill>
              </a:rPr>
              <a:t> </a:t>
            </a:r>
            <a:r>
              <a:rPr lang="en">
                <a:solidFill>
                  <a:schemeClr val="accent2"/>
                </a:solidFill>
              </a:rPr>
              <a:t>(par défaut rouge)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>
                <a:solidFill>
                  <a:schemeClr val="lt2"/>
                </a:solidFill>
              </a:rPr>
              <a:t>Décalage</a:t>
            </a:r>
            <a:r>
              <a:rPr lang="en">
                <a:solidFill>
                  <a:schemeClr val="accent2"/>
                </a:solidFill>
              </a:rPr>
              <a:t> entre le labyrinthe et la caméra (le fond)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38"/>
          <p:cNvSpPr/>
          <p:nvPr/>
        </p:nvSpPr>
        <p:spPr>
          <a:xfrm>
            <a:off x="7579275" y="-136000"/>
            <a:ext cx="1262700" cy="53661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38"/>
          <p:cNvSpPr txBox="1"/>
          <p:nvPr/>
        </p:nvSpPr>
        <p:spPr>
          <a:xfrm rot="5400000">
            <a:off x="7533225" y="969800"/>
            <a:ext cx="1354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APRÈS</a:t>
            </a:r>
            <a:endParaRPr b="1" sz="2800"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611" name="Google Shape;6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750" y="164125"/>
            <a:ext cx="6482263" cy="48353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60000" dist="171450">
              <a:srgbClr val="000000">
                <a:alpha val="50000"/>
              </a:srgbClr>
            </a:outerShdw>
          </a:effectLst>
        </p:spPr>
      </p:pic>
      <p:sp>
        <p:nvSpPr>
          <p:cNvPr id="612" name="Google Shape;612;p38"/>
          <p:cNvSpPr/>
          <p:nvPr/>
        </p:nvSpPr>
        <p:spPr>
          <a:xfrm>
            <a:off x="902338" y="164125"/>
            <a:ext cx="6455100" cy="48354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38"/>
          <p:cNvSpPr/>
          <p:nvPr/>
        </p:nvSpPr>
        <p:spPr>
          <a:xfrm>
            <a:off x="4443150" y="2953525"/>
            <a:ext cx="2928000" cy="2046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700" scaled="0"/>
          </a:gra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Texture </a:t>
            </a:r>
            <a:r>
              <a:rPr b="1" lang="en">
                <a:solidFill>
                  <a:schemeClr val="lt2"/>
                </a:solidFill>
              </a:rPr>
              <a:t>fluide et bicolore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b="1" lang="en">
                <a:solidFill>
                  <a:schemeClr val="lt2"/>
                </a:solidFill>
              </a:rPr>
              <a:t>Meilleure visibilité </a:t>
            </a:r>
            <a:r>
              <a:rPr lang="en">
                <a:solidFill>
                  <a:schemeClr val="accent2"/>
                </a:solidFill>
              </a:rPr>
              <a:t>→ murs plus petits, meilleurs contrastes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Fond </a:t>
            </a:r>
            <a:r>
              <a:rPr lang="en">
                <a:solidFill>
                  <a:schemeClr val="accent2"/>
                </a:solidFill>
              </a:rPr>
              <a:t>empêchant</a:t>
            </a:r>
            <a:r>
              <a:rPr lang="en">
                <a:solidFill>
                  <a:schemeClr val="accent2"/>
                </a:solidFill>
              </a:rPr>
              <a:t> de voir le décalage avec la caméra</a:t>
            </a:r>
            <a:endParaRPr>
              <a:solidFill>
                <a:schemeClr val="accen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accent2"/>
                </a:solidFill>
              </a:rPr>
              <a:t>Possibilité</a:t>
            </a:r>
            <a:r>
              <a:rPr lang="en">
                <a:solidFill>
                  <a:srgbClr val="00FFFF"/>
                </a:solidFill>
              </a:rPr>
              <a:t> </a:t>
            </a:r>
            <a:r>
              <a:rPr b="1" lang="en">
                <a:solidFill>
                  <a:schemeClr val="lt2"/>
                </a:solidFill>
              </a:rPr>
              <a:t>d’activer/ </a:t>
            </a:r>
            <a:r>
              <a:rPr b="1" lang="en">
                <a:solidFill>
                  <a:schemeClr val="lt2"/>
                </a:solidFill>
              </a:rPr>
              <a:t>désactiver</a:t>
            </a:r>
            <a:r>
              <a:rPr lang="en">
                <a:solidFill>
                  <a:schemeClr val="accent2"/>
                </a:solidFill>
              </a:rPr>
              <a:t> le fond animé 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39"/>
          <p:cNvSpPr txBox="1"/>
          <p:nvPr>
            <p:ph type="title"/>
          </p:nvPr>
        </p:nvSpPr>
        <p:spPr>
          <a:xfrm>
            <a:off x="725275" y="1761500"/>
            <a:ext cx="4158600" cy="114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Physique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19" name="Google Shape;619;p39"/>
          <p:cNvSpPr txBox="1"/>
          <p:nvPr>
            <p:ph idx="2" type="title"/>
          </p:nvPr>
        </p:nvSpPr>
        <p:spPr>
          <a:xfrm>
            <a:off x="725275" y="1257609"/>
            <a:ext cx="1176600" cy="8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620" name="Google Shape;620;p39"/>
          <p:cNvPicPr preferRelativeResize="0"/>
          <p:nvPr/>
        </p:nvPicPr>
        <p:blipFill rotWithShape="1">
          <a:blip r:embed="rId3">
            <a:alphaModFix/>
          </a:blip>
          <a:srcRect b="59940" l="0" r="81534" t="0"/>
          <a:stretch/>
        </p:blipFill>
        <p:spPr>
          <a:xfrm>
            <a:off x="3323712" y="201075"/>
            <a:ext cx="1041826" cy="12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150" y="1378200"/>
            <a:ext cx="3384401" cy="338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6" name="Google Shape;626;p40"/>
          <p:cNvGrpSpPr/>
          <p:nvPr/>
        </p:nvGrpSpPr>
        <p:grpSpPr>
          <a:xfrm>
            <a:off x="5749750" y="0"/>
            <a:ext cx="2496775" cy="5143500"/>
            <a:chOff x="5744400" y="0"/>
            <a:chExt cx="2496775" cy="5143500"/>
          </a:xfrm>
        </p:grpSpPr>
        <p:sp>
          <p:nvSpPr>
            <p:cNvPr id="627" name="Google Shape;627;p40"/>
            <p:cNvSpPr/>
            <p:nvPr/>
          </p:nvSpPr>
          <p:spPr>
            <a:xfrm>
              <a:off x="5744400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0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9" name="Google Shape;629;p40"/>
          <p:cNvSpPr/>
          <p:nvPr/>
        </p:nvSpPr>
        <p:spPr>
          <a:xfrm>
            <a:off x="576950" y="2062175"/>
            <a:ext cx="4322400" cy="256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0"/>
          <p:cNvSpPr/>
          <p:nvPr/>
        </p:nvSpPr>
        <p:spPr>
          <a:xfrm flipH="1" rot="-5400000">
            <a:off x="-332850" y="1830375"/>
            <a:ext cx="3645950" cy="2980275"/>
          </a:xfrm>
          <a:custGeom>
            <a:rect b="b" l="l" r="r" t="t"/>
            <a:pathLst>
              <a:path extrusionOk="0" h="119211" w="145838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0"/>
          <p:cNvSpPr txBox="1"/>
          <p:nvPr>
            <p:ph idx="1" type="subTitle"/>
          </p:nvPr>
        </p:nvSpPr>
        <p:spPr>
          <a:xfrm>
            <a:off x="729950" y="2167500"/>
            <a:ext cx="4016400" cy="23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Les points de départ et d’arrivée peuvent être </a:t>
            </a:r>
            <a:r>
              <a:rPr lang="en" sz="1500"/>
              <a:t>définis</a:t>
            </a:r>
            <a:r>
              <a:rPr lang="en" sz="1500"/>
              <a:t> avec des formes différentes  (Carré pour l’arrivée et rond pour le départ).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lt2"/>
                </a:solidFill>
              </a:rPr>
              <a:t>Les +</a:t>
            </a:r>
            <a:r>
              <a:rPr lang="en" sz="1500"/>
              <a:t> de ce changement de convention sont 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★"/>
            </a:pPr>
            <a:r>
              <a:rPr lang="en"/>
              <a:t>Eviter de gagner en retournant au départ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★"/>
            </a:pPr>
            <a:r>
              <a:rPr lang="en"/>
              <a:t>Choisir le point d’apparition de la balle au </a:t>
            </a:r>
            <a:r>
              <a:rPr lang="en"/>
              <a:t>début</a:t>
            </a:r>
            <a:r>
              <a:rPr lang="en"/>
              <a:t> de la partie</a:t>
            </a:r>
            <a:endParaRPr/>
          </a:p>
        </p:txBody>
      </p:sp>
      <p:sp>
        <p:nvSpPr>
          <p:cNvPr id="632" name="Google Shape;632;p40"/>
          <p:cNvSpPr txBox="1"/>
          <p:nvPr>
            <p:ph type="ctrTitle"/>
          </p:nvPr>
        </p:nvSpPr>
        <p:spPr>
          <a:xfrm>
            <a:off x="729950" y="300175"/>
            <a:ext cx="4743900" cy="10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Red</a:t>
            </a:r>
            <a:r>
              <a:rPr lang="en">
                <a:solidFill>
                  <a:schemeClr val="lt2"/>
                </a:solidFill>
              </a:rPr>
              <a:t>éfinition du</a:t>
            </a:r>
            <a:r>
              <a:rPr lang="en"/>
              <a:t> point de départ </a:t>
            </a:r>
            <a:r>
              <a:rPr lang="en">
                <a:solidFill>
                  <a:schemeClr val="lt2"/>
                </a:solidFill>
              </a:rPr>
              <a:t>et du</a:t>
            </a:r>
            <a:r>
              <a:rPr lang="en"/>
              <a:t> point d’arrivée</a:t>
            </a:r>
            <a:endParaRPr/>
          </a:p>
        </p:txBody>
      </p:sp>
      <p:pic>
        <p:nvPicPr>
          <p:cNvPr id="633" name="Google Shape;633;p40"/>
          <p:cNvPicPr preferRelativeResize="0"/>
          <p:nvPr/>
        </p:nvPicPr>
        <p:blipFill rotWithShape="1">
          <a:blip r:embed="rId4">
            <a:alphaModFix/>
          </a:blip>
          <a:srcRect b="0" l="3208" r="1860" t="0"/>
          <a:stretch/>
        </p:blipFill>
        <p:spPr>
          <a:xfrm rot="10800000">
            <a:off x="5571100" y="418000"/>
            <a:ext cx="2911400" cy="417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0"/>
          <p:cNvSpPr/>
          <p:nvPr/>
        </p:nvSpPr>
        <p:spPr>
          <a:xfrm>
            <a:off x="5571100" y="417950"/>
            <a:ext cx="2911500" cy="4174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EDD5"/>
            </a:gs>
            <a:gs pos="100000">
              <a:srgbClr val="1EB59A"/>
            </a:gs>
          </a:gsLst>
          <a:lin ang="5400012" scaled="0"/>
        </a:gra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1"/>
          <p:cNvSpPr/>
          <p:nvPr/>
        </p:nvSpPr>
        <p:spPr>
          <a:xfrm>
            <a:off x="0" y="0"/>
            <a:ext cx="3111300" cy="686700"/>
          </a:xfrm>
          <a:prstGeom prst="rect">
            <a:avLst/>
          </a:prstGeom>
          <a:gradFill>
            <a:gsLst>
              <a:gs pos="0">
                <a:srgbClr val="361F83"/>
              </a:gs>
              <a:gs pos="100000">
                <a:srgbClr val="0B071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AVANT</a:t>
            </a:r>
            <a:endParaRPr b="1" sz="29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640" name="Google Shape;640;p41" title="ancien_cde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212" y="740825"/>
            <a:ext cx="5503576" cy="412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9EDD5"/>
            </a:gs>
            <a:gs pos="100000">
              <a:srgbClr val="1EB59A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42"/>
          <p:cNvSpPr/>
          <p:nvPr/>
        </p:nvSpPr>
        <p:spPr>
          <a:xfrm>
            <a:off x="0" y="0"/>
            <a:ext cx="3111300" cy="686700"/>
          </a:xfrm>
          <a:prstGeom prst="rect">
            <a:avLst/>
          </a:prstGeom>
          <a:gradFill>
            <a:gsLst>
              <a:gs pos="0">
                <a:srgbClr val="361F83"/>
              </a:gs>
              <a:gs pos="100000">
                <a:srgbClr val="0B0717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APRES</a:t>
            </a:r>
            <a:endParaRPr b="1" sz="29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646" name="Google Shape;646;p42" title="presentation rapide labyrinthe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7512" y="757900"/>
            <a:ext cx="5508976" cy="41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43"/>
          <p:cNvGrpSpPr/>
          <p:nvPr/>
        </p:nvGrpSpPr>
        <p:grpSpPr>
          <a:xfrm>
            <a:off x="-1115885" y="-1327341"/>
            <a:ext cx="10835817" cy="7361836"/>
            <a:chOff x="-2354410" y="-1327341"/>
            <a:chExt cx="10835817" cy="7361836"/>
          </a:xfrm>
        </p:grpSpPr>
        <p:sp>
          <p:nvSpPr>
            <p:cNvPr id="652" name="Google Shape;652;p43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3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3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43"/>
          <p:cNvSpPr txBox="1"/>
          <p:nvPr>
            <p:ph type="title"/>
          </p:nvPr>
        </p:nvSpPr>
        <p:spPr>
          <a:xfrm flipH="1">
            <a:off x="4555625" y="1640875"/>
            <a:ext cx="3863100" cy="184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BDD et Statistiques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56" name="Google Shape;656;p43"/>
          <p:cNvSpPr txBox="1"/>
          <p:nvPr>
            <p:ph idx="1" type="subTitle"/>
          </p:nvPr>
        </p:nvSpPr>
        <p:spPr>
          <a:xfrm flipH="1">
            <a:off x="2527025" y="3575245"/>
            <a:ext cx="6044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Création d’une BDD pour stocker les données de jeu</a:t>
            </a:r>
            <a:endParaRPr/>
          </a:p>
        </p:txBody>
      </p:sp>
      <p:sp>
        <p:nvSpPr>
          <p:cNvPr id="657" name="Google Shape;657;p43"/>
          <p:cNvSpPr txBox="1"/>
          <p:nvPr>
            <p:ph idx="2" type="title"/>
          </p:nvPr>
        </p:nvSpPr>
        <p:spPr>
          <a:xfrm flipH="1">
            <a:off x="7242125" y="952809"/>
            <a:ext cx="1176600" cy="8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8" name="Google Shape;658;p43"/>
          <p:cNvSpPr/>
          <p:nvPr/>
        </p:nvSpPr>
        <p:spPr>
          <a:xfrm>
            <a:off x="3847567" y="4061536"/>
            <a:ext cx="708055" cy="134873"/>
          </a:xfrm>
          <a:custGeom>
            <a:rect b="b" l="l" r="r" t="t"/>
            <a:pathLst>
              <a:path extrusionOk="0" h="3931" w="20637">
                <a:moveTo>
                  <a:pt x="20636" y="3931"/>
                </a:move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25" y="1435675"/>
            <a:ext cx="2173200" cy="3009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8760000" dist="19050">
              <a:srgbClr val="000000">
                <a:alpha val="60000"/>
              </a:srgbClr>
            </a:outerShdw>
            <a:reflection blurRad="0" dir="5400000" dist="85725" endA="0" endPos="20000" fadeDir="5400012" kx="0" rotWithShape="0" algn="bl" stA="86000" stPos="0" sy="-100000" ky="0"/>
          </a:effectLst>
        </p:spPr>
      </p:pic>
      <p:pic>
        <p:nvPicPr>
          <p:cNvPr id="660" name="Google Shape;6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8575" y="630525"/>
            <a:ext cx="1486925" cy="1486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44"/>
          <p:cNvGrpSpPr/>
          <p:nvPr/>
        </p:nvGrpSpPr>
        <p:grpSpPr>
          <a:xfrm>
            <a:off x="5749750" y="0"/>
            <a:ext cx="2496775" cy="5143500"/>
            <a:chOff x="5744400" y="0"/>
            <a:chExt cx="2496775" cy="5143500"/>
          </a:xfrm>
        </p:grpSpPr>
        <p:sp>
          <p:nvSpPr>
            <p:cNvPr id="666" name="Google Shape;666;p44"/>
            <p:cNvSpPr/>
            <p:nvPr/>
          </p:nvSpPr>
          <p:spPr>
            <a:xfrm>
              <a:off x="5744400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4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8" name="Google Shape;668;p44"/>
          <p:cNvSpPr/>
          <p:nvPr/>
        </p:nvSpPr>
        <p:spPr>
          <a:xfrm>
            <a:off x="576950" y="2062175"/>
            <a:ext cx="4322400" cy="256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4"/>
          <p:cNvSpPr/>
          <p:nvPr/>
        </p:nvSpPr>
        <p:spPr>
          <a:xfrm flipH="1" rot="-5400000">
            <a:off x="-332850" y="1830375"/>
            <a:ext cx="3645950" cy="2980275"/>
          </a:xfrm>
          <a:custGeom>
            <a:rect b="b" l="l" r="r" t="t"/>
            <a:pathLst>
              <a:path extrusionOk="0" h="119211" w="145838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4"/>
          <p:cNvSpPr txBox="1"/>
          <p:nvPr>
            <p:ph idx="1" type="subTitle"/>
          </p:nvPr>
        </p:nvSpPr>
        <p:spPr>
          <a:xfrm>
            <a:off x="720000" y="2186900"/>
            <a:ext cx="4016400" cy="20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Informations </a:t>
            </a:r>
            <a:r>
              <a:rPr b="1" lang="en">
                <a:solidFill>
                  <a:schemeClr val="lt2"/>
                </a:solidFill>
              </a:rPr>
              <a:t>sélectionnées</a:t>
            </a:r>
            <a:r>
              <a:rPr b="1" lang="en">
                <a:solidFill>
                  <a:schemeClr val="lt2"/>
                </a:solidFill>
              </a:rPr>
              <a:t> :</a:t>
            </a:r>
            <a:endParaRPr b="1">
              <a:solidFill>
                <a:schemeClr val="lt2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★"/>
            </a:pPr>
            <a:r>
              <a:rPr lang="en"/>
              <a:t>Temps de jeu 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★"/>
            </a:pPr>
            <a:r>
              <a:rPr lang="en"/>
              <a:t>Nombre de collisions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★"/>
            </a:pPr>
            <a:r>
              <a:rPr lang="en"/>
              <a:t>Taux de stress moyen durant la partie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★"/>
            </a:pPr>
            <a:r>
              <a:rPr lang="en"/>
              <a:t>Prévision d’un système de niveau</a:t>
            </a:r>
            <a:endParaRPr/>
          </a:p>
        </p:txBody>
      </p:sp>
      <p:sp>
        <p:nvSpPr>
          <p:cNvPr id="671" name="Google Shape;671;p44"/>
          <p:cNvSpPr txBox="1"/>
          <p:nvPr>
            <p:ph type="ctrTitle"/>
          </p:nvPr>
        </p:nvSpPr>
        <p:spPr>
          <a:xfrm>
            <a:off x="720050" y="349075"/>
            <a:ext cx="37638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Informations enregistrées dans la </a:t>
            </a:r>
            <a:r>
              <a:rPr lang="en">
                <a:solidFill>
                  <a:schemeClr val="lt2"/>
                </a:solidFill>
              </a:rPr>
              <a:t>BDD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672" name="Google Shape;672;p44"/>
          <p:cNvPicPr preferRelativeResize="0"/>
          <p:nvPr/>
        </p:nvPicPr>
        <p:blipFill rotWithShape="1">
          <a:blip r:embed="rId3">
            <a:alphaModFix/>
          </a:blip>
          <a:srcRect b="0" l="0" r="8256" t="0"/>
          <a:stretch/>
        </p:blipFill>
        <p:spPr>
          <a:xfrm>
            <a:off x="5274150" y="511500"/>
            <a:ext cx="3331801" cy="41302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400000" dist="85725">
              <a:srgbClr val="000000">
                <a:alpha val="50000"/>
              </a:srgbClr>
            </a:outerShdw>
          </a:effectLst>
        </p:spPr>
      </p:pic>
      <p:sp>
        <p:nvSpPr>
          <p:cNvPr id="673" name="Google Shape;673;p44"/>
          <p:cNvSpPr/>
          <p:nvPr/>
        </p:nvSpPr>
        <p:spPr>
          <a:xfrm>
            <a:off x="5274138" y="518950"/>
            <a:ext cx="3331800" cy="41154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5"/>
          <p:cNvSpPr/>
          <p:nvPr/>
        </p:nvSpPr>
        <p:spPr>
          <a:xfrm>
            <a:off x="1045425" y="1587200"/>
            <a:ext cx="3108300" cy="33687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5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Objectifs </a:t>
            </a:r>
            <a:r>
              <a:rPr lang="en"/>
              <a:t>du projet : Etude du stress</a:t>
            </a:r>
            <a:endParaRPr/>
          </a:p>
        </p:txBody>
      </p:sp>
      <p:sp>
        <p:nvSpPr>
          <p:cNvPr id="680" name="Google Shape;680;p45"/>
          <p:cNvSpPr txBox="1"/>
          <p:nvPr/>
        </p:nvSpPr>
        <p:spPr>
          <a:xfrm>
            <a:off x="1345050" y="2992675"/>
            <a:ext cx="24045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Compter le nombre </a:t>
            </a: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total</a:t>
            </a: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de collisions 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Enregistrer le temps passé sur le labyrinthe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Analyser le nombre de collisions en fonction du temps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1" name="Google Shape;681;p45"/>
          <p:cNvSpPr/>
          <p:nvPr/>
        </p:nvSpPr>
        <p:spPr>
          <a:xfrm>
            <a:off x="4933850" y="1587200"/>
            <a:ext cx="3108300" cy="3292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5"/>
          <p:cNvSpPr txBox="1"/>
          <p:nvPr/>
        </p:nvSpPr>
        <p:spPr>
          <a:xfrm>
            <a:off x="5191400" y="2884450"/>
            <a:ext cx="25932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Changer la couleur de fond en fonction du stress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Analyser le stress en fonction du temps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Analyser le stress en fonction du nombre de collisions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3" name="Google Shape;683;p45"/>
          <p:cNvSpPr txBox="1"/>
          <p:nvPr/>
        </p:nvSpPr>
        <p:spPr>
          <a:xfrm>
            <a:off x="1610925" y="1728625"/>
            <a:ext cx="19773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Squada One"/>
                <a:ea typeface="Squada One"/>
                <a:cs typeface="Squada One"/>
                <a:sym typeface="Squada One"/>
              </a:rPr>
              <a:t>Mode normal</a:t>
            </a:r>
            <a:endParaRPr sz="3000">
              <a:solidFill>
                <a:schemeClr val="l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84" name="Google Shape;684;p45"/>
          <p:cNvSpPr txBox="1"/>
          <p:nvPr/>
        </p:nvSpPr>
        <p:spPr>
          <a:xfrm>
            <a:off x="5096750" y="1519375"/>
            <a:ext cx="27825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Squada One"/>
                <a:ea typeface="Squada One"/>
                <a:cs typeface="Squada One"/>
                <a:sym typeface="Squada One"/>
              </a:rPr>
              <a:t>Mode évolutif</a:t>
            </a:r>
            <a:endParaRPr sz="3000">
              <a:solidFill>
                <a:schemeClr val="l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685" name="Google Shape;685;p45"/>
          <p:cNvSpPr txBox="1"/>
          <p:nvPr/>
        </p:nvSpPr>
        <p:spPr>
          <a:xfrm>
            <a:off x="519300" y="939200"/>
            <a:ext cx="8105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“Y a-t-il une différence significative sur l’évolution du stress au cours d’une partie en fonction du mode de jeu.”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6"/>
          <p:cNvSpPr txBox="1"/>
          <p:nvPr>
            <p:ph type="title"/>
          </p:nvPr>
        </p:nvSpPr>
        <p:spPr>
          <a:xfrm>
            <a:off x="725275" y="2694550"/>
            <a:ext cx="4158600" cy="97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 p</a:t>
            </a:r>
            <a:r>
              <a:rPr lang="en">
                <a:solidFill>
                  <a:schemeClr val="lt2"/>
                </a:solidFill>
              </a:rPr>
              <a:t>etits +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Les petits -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691" name="Google Shape;691;p46"/>
          <p:cNvSpPr txBox="1"/>
          <p:nvPr>
            <p:ph idx="2" type="title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692" name="Google Shape;692;p46"/>
          <p:cNvSpPr txBox="1"/>
          <p:nvPr>
            <p:ph idx="1" type="subTitle"/>
          </p:nvPr>
        </p:nvSpPr>
        <p:spPr>
          <a:xfrm>
            <a:off x="725275" y="3643500"/>
            <a:ext cx="3982200" cy="66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3" name="Google Shape;693;p46"/>
          <p:cNvPicPr preferRelativeResize="0"/>
          <p:nvPr/>
        </p:nvPicPr>
        <p:blipFill rotWithShape="1">
          <a:blip r:embed="rId3">
            <a:alphaModFix/>
          </a:blip>
          <a:srcRect b="59940" l="0" r="81534" t="0"/>
          <a:stretch/>
        </p:blipFill>
        <p:spPr>
          <a:xfrm>
            <a:off x="3323712" y="201075"/>
            <a:ext cx="1041826" cy="12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2850" y="1278600"/>
            <a:ext cx="3198150" cy="31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E3DCF"/>
            </a:gs>
            <a:gs pos="100000">
              <a:srgbClr val="2EE6C4"/>
            </a:gs>
          </a:gsLst>
          <a:lin ang="5400700" scaled="0"/>
        </a:gra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29"/>
          <p:cNvSpPr/>
          <p:nvPr/>
        </p:nvSpPr>
        <p:spPr>
          <a:xfrm>
            <a:off x="2320525" y="478650"/>
            <a:ext cx="4503000" cy="41862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9"/>
          <p:cNvSpPr txBox="1"/>
          <p:nvPr>
            <p:ph type="ctrTitle"/>
          </p:nvPr>
        </p:nvSpPr>
        <p:spPr>
          <a:xfrm>
            <a:off x="2466723" y="664405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79" name="Google Shape;479;p29"/>
          <p:cNvSpPr txBox="1"/>
          <p:nvPr>
            <p:ph idx="1" type="subTitle"/>
          </p:nvPr>
        </p:nvSpPr>
        <p:spPr>
          <a:xfrm flipH="1">
            <a:off x="2467073" y="1050807"/>
            <a:ext cx="4215600" cy="43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Principe du jeu</a:t>
            </a:r>
            <a:endParaRPr/>
          </a:p>
        </p:txBody>
      </p:sp>
      <p:sp>
        <p:nvSpPr>
          <p:cNvPr id="480" name="Google Shape;480;p29"/>
          <p:cNvSpPr/>
          <p:nvPr/>
        </p:nvSpPr>
        <p:spPr>
          <a:xfrm flipH="1">
            <a:off x="3822335" y="238775"/>
            <a:ext cx="39" cy="195"/>
          </a:xfrm>
          <a:custGeom>
            <a:rect b="b" l="l" r="r" t="t"/>
            <a:pathLst>
              <a:path extrusionOk="0" h="5" w="1">
                <a:moveTo>
                  <a:pt x="1" y="0"/>
                </a:moveTo>
                <a:lnTo>
                  <a:pt x="1" y="4"/>
                </a:lnTo>
                <a:lnTo>
                  <a:pt x="1" y="4"/>
                </a:lnTo>
                <a:close/>
              </a:path>
            </a:pathLst>
          </a:custGeom>
          <a:solidFill>
            <a:srgbClr val="9FA3B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29"/>
          <p:cNvSpPr txBox="1"/>
          <p:nvPr>
            <p:ph idx="2" type="ctrTitle"/>
          </p:nvPr>
        </p:nvSpPr>
        <p:spPr>
          <a:xfrm>
            <a:off x="2466723" y="1549479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EVOLUTION DU PROJET</a:t>
            </a:r>
            <a:endParaRPr/>
          </a:p>
        </p:txBody>
      </p:sp>
      <p:sp>
        <p:nvSpPr>
          <p:cNvPr id="482" name="Google Shape;482;p29"/>
          <p:cNvSpPr txBox="1"/>
          <p:nvPr>
            <p:ph idx="3" type="subTitle"/>
          </p:nvPr>
        </p:nvSpPr>
        <p:spPr>
          <a:xfrm flipH="1">
            <a:off x="2467075" y="2190661"/>
            <a:ext cx="4215600" cy="14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Installation</a:t>
            </a:r>
            <a:endParaRPr/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Graphisme </a:t>
            </a:r>
            <a:endParaRPr/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Physique</a:t>
            </a:r>
            <a:endParaRPr/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BDD et Statistiques</a:t>
            </a:r>
            <a:endParaRPr/>
          </a:p>
          <a:p>
            <a:pPr indent="-3175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★"/>
            </a:pPr>
            <a:r>
              <a:rPr lang="en"/>
              <a:t>Démonstration </a:t>
            </a:r>
            <a:endParaRPr/>
          </a:p>
        </p:txBody>
      </p:sp>
      <p:sp>
        <p:nvSpPr>
          <p:cNvPr id="483" name="Google Shape;483;p29"/>
          <p:cNvSpPr txBox="1"/>
          <p:nvPr>
            <p:ph idx="6" type="ctrTitle"/>
          </p:nvPr>
        </p:nvSpPr>
        <p:spPr>
          <a:xfrm>
            <a:off x="2466723" y="3624426"/>
            <a:ext cx="4215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pic>
        <p:nvPicPr>
          <p:cNvPr id="484" name="Google Shape;4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975" y="3302425"/>
            <a:ext cx="2331753" cy="1471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775" y="360075"/>
            <a:ext cx="2015726" cy="1959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7"/>
          <p:cNvSpPr txBox="1"/>
          <p:nvPr>
            <p:ph type="ctrTitle"/>
          </p:nvPr>
        </p:nvSpPr>
        <p:spPr>
          <a:xfrm>
            <a:off x="720050" y="4252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Améliorations </a:t>
            </a:r>
            <a:r>
              <a:rPr lang="en"/>
              <a:t>rapides </a:t>
            </a:r>
            <a:r>
              <a:rPr lang="en">
                <a:solidFill>
                  <a:schemeClr val="lt2"/>
                </a:solidFill>
              </a:rPr>
              <a:t>- </a:t>
            </a:r>
            <a:r>
              <a:rPr lang="en">
                <a:solidFill>
                  <a:schemeClr val="lt2"/>
                </a:solidFill>
              </a:rPr>
              <a:t>Difficultés </a:t>
            </a:r>
            <a:r>
              <a:rPr lang="en"/>
              <a:t>usuelles</a:t>
            </a:r>
            <a:endParaRPr/>
          </a:p>
        </p:txBody>
      </p:sp>
      <p:sp>
        <p:nvSpPr>
          <p:cNvPr id="700" name="Google Shape;700;p47"/>
          <p:cNvSpPr/>
          <p:nvPr/>
        </p:nvSpPr>
        <p:spPr>
          <a:xfrm>
            <a:off x="960950" y="1434800"/>
            <a:ext cx="3108300" cy="3292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7"/>
          <p:cNvSpPr txBox="1"/>
          <p:nvPr/>
        </p:nvSpPr>
        <p:spPr>
          <a:xfrm>
            <a:off x="1143000" y="2274850"/>
            <a:ext cx="28317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Suppression du temps de connexion au jeu qui pouvait parfois prendre un peu de temps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2" name="Google Shape;702;p47"/>
          <p:cNvSpPr txBox="1"/>
          <p:nvPr/>
        </p:nvSpPr>
        <p:spPr>
          <a:xfrm>
            <a:off x="960950" y="1519375"/>
            <a:ext cx="31083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Squada One"/>
                <a:ea typeface="Squada One"/>
                <a:cs typeface="Squada One"/>
                <a:sym typeface="Squada One"/>
              </a:rPr>
              <a:t>Temps de connexion</a:t>
            </a:r>
            <a:endParaRPr sz="3000">
              <a:solidFill>
                <a:schemeClr val="l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703" name="Google Shape;7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0836" y="3447050"/>
            <a:ext cx="1259125" cy="1579399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47"/>
          <p:cNvSpPr/>
          <p:nvPr/>
        </p:nvSpPr>
        <p:spPr>
          <a:xfrm>
            <a:off x="4726250" y="1434800"/>
            <a:ext cx="3259200" cy="3292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7"/>
          <p:cNvSpPr txBox="1"/>
          <p:nvPr/>
        </p:nvSpPr>
        <p:spPr>
          <a:xfrm>
            <a:off x="4726250" y="1434800"/>
            <a:ext cx="3259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Squada One"/>
                <a:ea typeface="Squada One"/>
                <a:cs typeface="Squada One"/>
                <a:sym typeface="Squada One"/>
              </a:rPr>
              <a:t>Organisation avec le COVID-19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706" name="Google Shape;706;p47"/>
          <p:cNvSpPr txBox="1"/>
          <p:nvPr/>
        </p:nvSpPr>
        <p:spPr>
          <a:xfrm>
            <a:off x="4906100" y="2559050"/>
            <a:ext cx="29718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Gestion du temps de travail de groupe  selon les disponibilités de chacun et les restrictions COVID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07" name="Google Shape;7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825" y="3552550"/>
            <a:ext cx="1016350" cy="10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8"/>
          <p:cNvSpPr txBox="1"/>
          <p:nvPr>
            <p:ph type="ctrTitle"/>
          </p:nvPr>
        </p:nvSpPr>
        <p:spPr>
          <a:xfrm>
            <a:off x="1844825" y="339500"/>
            <a:ext cx="5583300" cy="10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pic>
        <p:nvPicPr>
          <p:cNvPr id="713" name="Google Shape;713;p48" title="Démonstration LabyAR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1346925"/>
            <a:ext cx="4910900" cy="368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600" y="2435325"/>
            <a:ext cx="1858400" cy="2092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9"/>
          <p:cNvSpPr txBox="1"/>
          <p:nvPr>
            <p:ph type="ctrTitle"/>
          </p:nvPr>
        </p:nvSpPr>
        <p:spPr>
          <a:xfrm>
            <a:off x="1844825" y="339500"/>
            <a:ext cx="5583300" cy="10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/>
          </a:p>
        </p:txBody>
      </p:sp>
      <p:pic>
        <p:nvPicPr>
          <p:cNvPr id="720" name="Google Shape;7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600" y="2435325"/>
            <a:ext cx="1858400" cy="209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4287" y="1335650"/>
            <a:ext cx="2755424" cy="34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0"/>
          <p:cNvSpPr txBox="1"/>
          <p:nvPr>
            <p:ph type="ctrTitle"/>
          </p:nvPr>
        </p:nvSpPr>
        <p:spPr>
          <a:xfrm>
            <a:off x="1177250" y="6538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2F2F2"/>
                </a:solidFill>
              </a:rPr>
              <a:t>CONCLUSION</a:t>
            </a:r>
            <a:endParaRPr sz="60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27" name="Google Shape;727;p50"/>
          <p:cNvSpPr txBox="1"/>
          <p:nvPr>
            <p:ph idx="4294967295" type="subTitle"/>
          </p:nvPr>
        </p:nvSpPr>
        <p:spPr>
          <a:xfrm>
            <a:off x="1509323" y="2821699"/>
            <a:ext cx="19113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Améliorations réalisées</a:t>
            </a:r>
            <a:r>
              <a:rPr lang="en"/>
              <a:t> </a:t>
            </a:r>
            <a:endParaRPr/>
          </a:p>
        </p:txBody>
      </p:sp>
      <p:sp>
        <p:nvSpPr>
          <p:cNvPr id="728" name="Google Shape;728;p50"/>
          <p:cNvSpPr txBox="1"/>
          <p:nvPr>
            <p:ph idx="4294967295" type="subTitle"/>
          </p:nvPr>
        </p:nvSpPr>
        <p:spPr>
          <a:xfrm>
            <a:off x="3420625" y="3577500"/>
            <a:ext cx="23028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Pistes d’améliorations futures</a:t>
            </a:r>
            <a:endParaRPr sz="1600"/>
          </a:p>
        </p:txBody>
      </p:sp>
      <p:sp>
        <p:nvSpPr>
          <p:cNvPr id="729" name="Google Shape;729;p50"/>
          <p:cNvSpPr txBox="1"/>
          <p:nvPr>
            <p:ph idx="4294967295" type="subTitle"/>
          </p:nvPr>
        </p:nvSpPr>
        <p:spPr>
          <a:xfrm>
            <a:off x="5723397" y="2821699"/>
            <a:ext cx="19113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Bilan</a:t>
            </a:r>
            <a:endParaRPr sz="1600"/>
          </a:p>
        </p:txBody>
      </p:sp>
      <p:sp>
        <p:nvSpPr>
          <p:cNvPr id="730" name="Google Shape;730;p50"/>
          <p:cNvSpPr txBox="1"/>
          <p:nvPr/>
        </p:nvSpPr>
        <p:spPr>
          <a:xfrm>
            <a:off x="2123273" y="2301600"/>
            <a:ext cx="6834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31" name="Google Shape;731;p50"/>
          <p:cNvSpPr txBox="1"/>
          <p:nvPr/>
        </p:nvSpPr>
        <p:spPr>
          <a:xfrm>
            <a:off x="4210636" y="3054300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32" name="Google Shape;732;p50"/>
          <p:cNvSpPr txBox="1"/>
          <p:nvPr/>
        </p:nvSpPr>
        <p:spPr>
          <a:xfrm>
            <a:off x="6355711" y="2301600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733" name="Google Shape;733;p50"/>
          <p:cNvGrpSpPr/>
          <p:nvPr/>
        </p:nvGrpSpPr>
        <p:grpSpPr>
          <a:xfrm>
            <a:off x="2423717" y="1879879"/>
            <a:ext cx="4322457" cy="915254"/>
            <a:chOff x="2386006" y="1878266"/>
            <a:chExt cx="4322457" cy="915254"/>
          </a:xfrm>
        </p:grpSpPr>
        <p:sp>
          <p:nvSpPr>
            <p:cNvPr id="734" name="Google Shape;734;p50"/>
            <p:cNvSpPr/>
            <p:nvPr/>
          </p:nvSpPr>
          <p:spPr>
            <a:xfrm>
              <a:off x="2386006" y="1878266"/>
              <a:ext cx="167813" cy="162554"/>
            </a:xfrm>
            <a:custGeom>
              <a:rect b="b" l="l" r="r" t="t"/>
              <a:pathLst>
                <a:path extrusionOk="0" h="1361" w="1405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0"/>
            <p:cNvSpPr/>
            <p:nvPr/>
          </p:nvSpPr>
          <p:spPr>
            <a:xfrm>
              <a:off x="4454925" y="2630966"/>
              <a:ext cx="167813" cy="162554"/>
            </a:xfrm>
            <a:custGeom>
              <a:rect b="b" l="l" r="r" t="t"/>
              <a:pathLst>
                <a:path extrusionOk="0" h="1361" w="1405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0"/>
            <p:cNvSpPr/>
            <p:nvPr/>
          </p:nvSpPr>
          <p:spPr>
            <a:xfrm>
              <a:off x="6540650" y="1878266"/>
              <a:ext cx="167813" cy="162554"/>
            </a:xfrm>
            <a:custGeom>
              <a:rect b="b" l="l" r="r" t="t"/>
              <a:pathLst>
                <a:path extrusionOk="0" h="1361" w="1405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37" name="Google Shape;737;p50"/>
            <p:cNvCxnSpPr/>
            <p:nvPr/>
          </p:nvCxnSpPr>
          <p:spPr>
            <a:xfrm>
              <a:off x="2471850" y="1957950"/>
              <a:ext cx="2079600" cy="754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8" name="Google Shape;738;p50"/>
            <p:cNvCxnSpPr/>
            <p:nvPr/>
          </p:nvCxnSpPr>
          <p:spPr>
            <a:xfrm flipH="1">
              <a:off x="4544150" y="1965350"/>
              <a:ext cx="2094300" cy="747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739" name="Google Shape;7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438347">
            <a:off x="7344541" y="3266469"/>
            <a:ext cx="992344" cy="99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81165" y="305597"/>
            <a:ext cx="3375590" cy="15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261705" y="1816802"/>
            <a:ext cx="646499" cy="909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84206">
            <a:off x="913954" y="3432792"/>
            <a:ext cx="1509783" cy="15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1"/>
          <p:cNvSpPr txBox="1"/>
          <p:nvPr>
            <p:ph type="title"/>
          </p:nvPr>
        </p:nvSpPr>
        <p:spPr>
          <a:xfrm>
            <a:off x="725275" y="1919875"/>
            <a:ext cx="4585500" cy="12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lt2"/>
                </a:solidFill>
              </a:rPr>
              <a:t>AMÉLIORATIONS RÉALISÉES</a:t>
            </a:r>
            <a:endParaRPr b="1" sz="4700">
              <a:solidFill>
                <a:schemeClr val="lt2"/>
              </a:solidFill>
            </a:endParaRPr>
          </a:p>
        </p:txBody>
      </p:sp>
      <p:sp>
        <p:nvSpPr>
          <p:cNvPr id="748" name="Google Shape;748;p51"/>
          <p:cNvSpPr txBox="1"/>
          <p:nvPr>
            <p:ph idx="2" type="title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01</a:t>
            </a:r>
            <a:endParaRPr b="1"/>
          </a:p>
        </p:txBody>
      </p:sp>
      <p:sp>
        <p:nvSpPr>
          <p:cNvPr id="749" name="Google Shape;749;p51"/>
          <p:cNvSpPr txBox="1"/>
          <p:nvPr/>
        </p:nvSpPr>
        <p:spPr>
          <a:xfrm>
            <a:off x="823475" y="3117650"/>
            <a:ext cx="38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Analyse de notre travail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750" name="Google Shape;75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675" y="3197575"/>
            <a:ext cx="808826" cy="808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</p:pic>
      <p:pic>
        <p:nvPicPr>
          <p:cNvPr id="751" name="Google Shape;75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5725" y="364048"/>
            <a:ext cx="3905174" cy="444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52"/>
          <p:cNvSpPr txBox="1"/>
          <p:nvPr>
            <p:ph type="ctrTitle"/>
          </p:nvPr>
        </p:nvSpPr>
        <p:spPr>
          <a:xfrm>
            <a:off x="381025" y="310750"/>
            <a:ext cx="82227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solidFill>
                  <a:srgbClr val="F2F2F2"/>
                </a:solidFill>
              </a:rPr>
              <a:t>ÉVOLUTION DES </a:t>
            </a:r>
            <a:r>
              <a:rPr lang="en" sz="5600">
                <a:solidFill>
                  <a:srgbClr val="F2F2F2"/>
                </a:solidFill>
              </a:rPr>
              <a:t>AMÉLIORATIONS</a:t>
            </a:r>
            <a:endParaRPr sz="56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solidFill>
                <a:srgbClr val="FFFFFF"/>
              </a:solidFill>
            </a:endParaRPr>
          </a:p>
        </p:txBody>
      </p:sp>
      <p:sp>
        <p:nvSpPr>
          <p:cNvPr id="757" name="Google Shape;757;p52"/>
          <p:cNvSpPr txBox="1"/>
          <p:nvPr>
            <p:ph idx="4294967295" type="subTitle"/>
          </p:nvPr>
        </p:nvSpPr>
        <p:spPr>
          <a:xfrm>
            <a:off x="318300" y="2805175"/>
            <a:ext cx="1593000" cy="1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Tutoriels d’installation et meilleure documentation</a:t>
            </a:r>
            <a:endParaRPr/>
          </a:p>
        </p:txBody>
      </p:sp>
      <p:sp>
        <p:nvSpPr>
          <p:cNvPr id="758" name="Google Shape;758;p52"/>
          <p:cNvSpPr txBox="1"/>
          <p:nvPr>
            <p:ph idx="4294967295" type="subTitle"/>
          </p:nvPr>
        </p:nvSpPr>
        <p:spPr>
          <a:xfrm>
            <a:off x="1974025" y="3284875"/>
            <a:ext cx="19113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Meilleurs visuels en accord avec les fonctionnalités du jeu</a:t>
            </a:r>
            <a:endParaRPr sz="1600"/>
          </a:p>
        </p:txBody>
      </p:sp>
      <p:sp>
        <p:nvSpPr>
          <p:cNvPr id="759" name="Google Shape;759;p52"/>
          <p:cNvSpPr txBox="1"/>
          <p:nvPr>
            <p:ph idx="4294967295" type="subTitle"/>
          </p:nvPr>
        </p:nvSpPr>
        <p:spPr>
          <a:xfrm>
            <a:off x="3948050" y="2762275"/>
            <a:ext cx="19113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Nouveau design de labyrinthe et dynamique plus fluide</a:t>
            </a:r>
            <a:endParaRPr sz="1600"/>
          </a:p>
        </p:txBody>
      </p:sp>
      <p:sp>
        <p:nvSpPr>
          <p:cNvPr id="760" name="Google Shape;760;p52"/>
          <p:cNvSpPr txBox="1"/>
          <p:nvPr/>
        </p:nvSpPr>
        <p:spPr>
          <a:xfrm>
            <a:off x="613961" y="2242175"/>
            <a:ext cx="6834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61" name="Google Shape;761;p52"/>
          <p:cNvSpPr txBox="1"/>
          <p:nvPr/>
        </p:nvSpPr>
        <p:spPr>
          <a:xfrm>
            <a:off x="2606423" y="2800350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762" name="Google Shape;762;p52"/>
          <p:cNvSpPr txBox="1"/>
          <p:nvPr/>
        </p:nvSpPr>
        <p:spPr>
          <a:xfrm>
            <a:off x="4580461" y="2242175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763" name="Google Shape;763;p52"/>
          <p:cNvGrpSpPr/>
          <p:nvPr/>
        </p:nvGrpSpPr>
        <p:grpSpPr>
          <a:xfrm>
            <a:off x="832558" y="1965634"/>
            <a:ext cx="4170739" cy="915254"/>
            <a:chOff x="2386006" y="1878266"/>
            <a:chExt cx="4322457" cy="915254"/>
          </a:xfrm>
        </p:grpSpPr>
        <p:sp>
          <p:nvSpPr>
            <p:cNvPr id="764" name="Google Shape;764;p52"/>
            <p:cNvSpPr/>
            <p:nvPr/>
          </p:nvSpPr>
          <p:spPr>
            <a:xfrm>
              <a:off x="2386006" y="1878266"/>
              <a:ext cx="167813" cy="162554"/>
            </a:xfrm>
            <a:custGeom>
              <a:rect b="b" l="l" r="r" t="t"/>
              <a:pathLst>
                <a:path extrusionOk="0" h="1361" w="1405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2"/>
            <p:cNvSpPr/>
            <p:nvPr/>
          </p:nvSpPr>
          <p:spPr>
            <a:xfrm>
              <a:off x="4454925" y="2630966"/>
              <a:ext cx="167813" cy="162554"/>
            </a:xfrm>
            <a:custGeom>
              <a:rect b="b" l="l" r="r" t="t"/>
              <a:pathLst>
                <a:path extrusionOk="0" h="1361" w="1405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2"/>
            <p:cNvSpPr/>
            <p:nvPr/>
          </p:nvSpPr>
          <p:spPr>
            <a:xfrm>
              <a:off x="6540650" y="1878266"/>
              <a:ext cx="167813" cy="162554"/>
            </a:xfrm>
            <a:custGeom>
              <a:rect b="b" l="l" r="r" t="t"/>
              <a:pathLst>
                <a:path extrusionOk="0" h="1361" w="1405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67" name="Google Shape;767;p52"/>
            <p:cNvCxnSpPr/>
            <p:nvPr/>
          </p:nvCxnSpPr>
          <p:spPr>
            <a:xfrm>
              <a:off x="2471850" y="1957950"/>
              <a:ext cx="2079600" cy="754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68" name="Google Shape;768;p52"/>
            <p:cNvCxnSpPr/>
            <p:nvPr/>
          </p:nvCxnSpPr>
          <p:spPr>
            <a:xfrm flipH="1">
              <a:off x="4544150" y="1965350"/>
              <a:ext cx="2094300" cy="747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769" name="Google Shape;769;p52"/>
          <p:cNvCxnSpPr/>
          <p:nvPr/>
        </p:nvCxnSpPr>
        <p:spPr>
          <a:xfrm>
            <a:off x="4841323" y="2045538"/>
            <a:ext cx="2079600" cy="754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0" name="Google Shape;770;p52"/>
          <p:cNvSpPr/>
          <p:nvPr/>
        </p:nvSpPr>
        <p:spPr>
          <a:xfrm>
            <a:off x="6523542" y="2718304"/>
            <a:ext cx="167813" cy="162554"/>
          </a:xfrm>
          <a:custGeom>
            <a:rect b="b" l="l" r="r" t="t"/>
            <a:pathLst>
              <a:path extrusionOk="0" h="1361" w="1405">
                <a:moveTo>
                  <a:pt x="242" y="0"/>
                </a:moveTo>
                <a:cubicBezTo>
                  <a:pt x="186" y="0"/>
                  <a:pt x="129" y="20"/>
                  <a:pt x="87" y="61"/>
                </a:cubicBezTo>
                <a:cubicBezTo>
                  <a:pt x="1" y="147"/>
                  <a:pt x="1" y="287"/>
                  <a:pt x="87" y="373"/>
                </a:cubicBezTo>
                <a:lnTo>
                  <a:pt x="394" y="680"/>
                </a:lnTo>
                <a:lnTo>
                  <a:pt x="87" y="986"/>
                </a:lnTo>
                <a:cubicBezTo>
                  <a:pt x="1" y="1073"/>
                  <a:pt x="1" y="1212"/>
                  <a:pt x="87" y="1298"/>
                </a:cubicBezTo>
                <a:cubicBezTo>
                  <a:pt x="132" y="1338"/>
                  <a:pt x="186" y="1361"/>
                  <a:pt x="240" y="1361"/>
                </a:cubicBezTo>
                <a:cubicBezTo>
                  <a:pt x="299" y="1361"/>
                  <a:pt x="353" y="1338"/>
                  <a:pt x="398" y="1298"/>
                </a:cubicBezTo>
                <a:lnTo>
                  <a:pt x="705" y="991"/>
                </a:lnTo>
                <a:lnTo>
                  <a:pt x="1011" y="1298"/>
                </a:lnTo>
                <a:cubicBezTo>
                  <a:pt x="1053" y="1338"/>
                  <a:pt x="1111" y="1361"/>
                  <a:pt x="1165" y="1361"/>
                </a:cubicBezTo>
                <a:cubicBezTo>
                  <a:pt x="1219" y="1361"/>
                  <a:pt x="1278" y="1338"/>
                  <a:pt x="1319" y="1298"/>
                </a:cubicBezTo>
                <a:cubicBezTo>
                  <a:pt x="1405" y="1212"/>
                  <a:pt x="1405" y="1073"/>
                  <a:pt x="1319" y="986"/>
                </a:cubicBezTo>
                <a:lnTo>
                  <a:pt x="1011" y="680"/>
                </a:lnTo>
                <a:lnTo>
                  <a:pt x="1319" y="373"/>
                </a:lnTo>
                <a:cubicBezTo>
                  <a:pt x="1405" y="287"/>
                  <a:pt x="1405" y="147"/>
                  <a:pt x="1319" y="61"/>
                </a:cubicBezTo>
                <a:cubicBezTo>
                  <a:pt x="1276" y="20"/>
                  <a:pt x="1221" y="0"/>
                  <a:pt x="1166" y="0"/>
                </a:cubicBezTo>
                <a:cubicBezTo>
                  <a:pt x="1110" y="0"/>
                  <a:pt x="1055" y="20"/>
                  <a:pt x="1011" y="61"/>
                </a:cubicBezTo>
                <a:lnTo>
                  <a:pt x="705" y="369"/>
                </a:lnTo>
                <a:lnTo>
                  <a:pt x="398" y="61"/>
                </a:lnTo>
                <a:cubicBezTo>
                  <a:pt x="356" y="20"/>
                  <a:pt x="299" y="0"/>
                  <a:pt x="2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52"/>
          <p:cNvSpPr txBox="1"/>
          <p:nvPr>
            <p:ph idx="4294967295" type="subTitle"/>
          </p:nvPr>
        </p:nvSpPr>
        <p:spPr>
          <a:xfrm>
            <a:off x="5651800" y="3515853"/>
            <a:ext cx="1911300" cy="1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Création d’une BDD dans le  but d’étude statistique</a:t>
            </a:r>
            <a:endParaRPr sz="1600"/>
          </a:p>
        </p:txBody>
      </p:sp>
      <p:sp>
        <p:nvSpPr>
          <p:cNvPr id="772" name="Google Shape;772;p52"/>
          <p:cNvSpPr txBox="1"/>
          <p:nvPr/>
        </p:nvSpPr>
        <p:spPr>
          <a:xfrm>
            <a:off x="6284198" y="2956988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773" name="Google Shape;77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8095">
            <a:off x="441699" y="4009167"/>
            <a:ext cx="1027876" cy="10278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Google Shape;774;p52"/>
          <p:cNvCxnSpPr/>
          <p:nvPr/>
        </p:nvCxnSpPr>
        <p:spPr>
          <a:xfrm flipH="1">
            <a:off x="6283473" y="2046088"/>
            <a:ext cx="2079600" cy="754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5" name="Google Shape;775;p52"/>
          <p:cNvSpPr/>
          <p:nvPr/>
        </p:nvSpPr>
        <p:spPr>
          <a:xfrm>
            <a:off x="8286879" y="1965579"/>
            <a:ext cx="167813" cy="162554"/>
          </a:xfrm>
          <a:custGeom>
            <a:rect b="b" l="l" r="r" t="t"/>
            <a:pathLst>
              <a:path extrusionOk="0" h="1361" w="1405">
                <a:moveTo>
                  <a:pt x="242" y="0"/>
                </a:moveTo>
                <a:cubicBezTo>
                  <a:pt x="186" y="0"/>
                  <a:pt x="129" y="20"/>
                  <a:pt x="87" y="61"/>
                </a:cubicBezTo>
                <a:cubicBezTo>
                  <a:pt x="1" y="147"/>
                  <a:pt x="1" y="287"/>
                  <a:pt x="87" y="373"/>
                </a:cubicBezTo>
                <a:lnTo>
                  <a:pt x="394" y="680"/>
                </a:lnTo>
                <a:lnTo>
                  <a:pt x="87" y="986"/>
                </a:lnTo>
                <a:cubicBezTo>
                  <a:pt x="1" y="1073"/>
                  <a:pt x="1" y="1212"/>
                  <a:pt x="87" y="1298"/>
                </a:cubicBezTo>
                <a:cubicBezTo>
                  <a:pt x="132" y="1338"/>
                  <a:pt x="186" y="1361"/>
                  <a:pt x="240" y="1361"/>
                </a:cubicBezTo>
                <a:cubicBezTo>
                  <a:pt x="299" y="1361"/>
                  <a:pt x="353" y="1338"/>
                  <a:pt x="398" y="1298"/>
                </a:cubicBezTo>
                <a:lnTo>
                  <a:pt x="705" y="991"/>
                </a:lnTo>
                <a:lnTo>
                  <a:pt x="1011" y="1298"/>
                </a:lnTo>
                <a:cubicBezTo>
                  <a:pt x="1053" y="1338"/>
                  <a:pt x="1111" y="1361"/>
                  <a:pt x="1165" y="1361"/>
                </a:cubicBezTo>
                <a:cubicBezTo>
                  <a:pt x="1219" y="1361"/>
                  <a:pt x="1278" y="1338"/>
                  <a:pt x="1319" y="1298"/>
                </a:cubicBezTo>
                <a:cubicBezTo>
                  <a:pt x="1405" y="1212"/>
                  <a:pt x="1405" y="1073"/>
                  <a:pt x="1319" y="986"/>
                </a:cubicBezTo>
                <a:lnTo>
                  <a:pt x="1011" y="680"/>
                </a:lnTo>
                <a:lnTo>
                  <a:pt x="1319" y="373"/>
                </a:lnTo>
                <a:cubicBezTo>
                  <a:pt x="1405" y="287"/>
                  <a:pt x="1405" y="147"/>
                  <a:pt x="1319" y="61"/>
                </a:cubicBezTo>
                <a:cubicBezTo>
                  <a:pt x="1276" y="20"/>
                  <a:pt x="1221" y="0"/>
                  <a:pt x="1166" y="0"/>
                </a:cubicBezTo>
                <a:cubicBezTo>
                  <a:pt x="1110" y="0"/>
                  <a:pt x="1055" y="20"/>
                  <a:pt x="1011" y="61"/>
                </a:cubicBezTo>
                <a:lnTo>
                  <a:pt x="705" y="369"/>
                </a:lnTo>
                <a:lnTo>
                  <a:pt x="398" y="61"/>
                </a:lnTo>
                <a:cubicBezTo>
                  <a:pt x="356" y="20"/>
                  <a:pt x="299" y="0"/>
                  <a:pt x="2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6" name="Google Shape;776;p52"/>
          <p:cNvSpPr txBox="1"/>
          <p:nvPr>
            <p:ph idx="4294967295" type="subTitle"/>
          </p:nvPr>
        </p:nvSpPr>
        <p:spPr>
          <a:xfrm>
            <a:off x="7358875" y="2722375"/>
            <a:ext cx="15105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Temps de connexion</a:t>
            </a:r>
            <a:endParaRPr sz="1600"/>
          </a:p>
        </p:txBody>
      </p:sp>
      <p:sp>
        <p:nvSpPr>
          <p:cNvPr id="777" name="Google Shape;777;p52"/>
          <p:cNvSpPr txBox="1"/>
          <p:nvPr/>
        </p:nvSpPr>
        <p:spPr>
          <a:xfrm>
            <a:off x="7957236" y="2161050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05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2" name="Google Shape;782;p53"/>
          <p:cNvGrpSpPr/>
          <p:nvPr/>
        </p:nvGrpSpPr>
        <p:grpSpPr>
          <a:xfrm>
            <a:off x="-1115885" y="-1327341"/>
            <a:ext cx="10835817" cy="7361836"/>
            <a:chOff x="-2354410" y="-1327341"/>
            <a:chExt cx="10835817" cy="7361836"/>
          </a:xfrm>
        </p:grpSpPr>
        <p:sp>
          <p:nvSpPr>
            <p:cNvPr id="783" name="Google Shape;783;p53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3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3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6" name="Google Shape;786;p53"/>
          <p:cNvSpPr txBox="1"/>
          <p:nvPr>
            <p:ph type="title"/>
          </p:nvPr>
        </p:nvSpPr>
        <p:spPr>
          <a:xfrm flipH="1">
            <a:off x="3946200" y="2326675"/>
            <a:ext cx="4635600" cy="11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AMELIORATIONS FUTURES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787" name="Google Shape;787;p53"/>
          <p:cNvSpPr txBox="1"/>
          <p:nvPr>
            <p:ph idx="1" type="subTitle"/>
          </p:nvPr>
        </p:nvSpPr>
        <p:spPr>
          <a:xfrm flipH="1">
            <a:off x="2374625" y="3554945"/>
            <a:ext cx="6044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Idées d’améliorations pour les prochains groupes</a:t>
            </a:r>
            <a:endParaRPr/>
          </a:p>
        </p:txBody>
      </p:sp>
      <p:sp>
        <p:nvSpPr>
          <p:cNvPr id="788" name="Google Shape;788;p53"/>
          <p:cNvSpPr txBox="1"/>
          <p:nvPr>
            <p:ph idx="2" type="title"/>
          </p:nvPr>
        </p:nvSpPr>
        <p:spPr>
          <a:xfrm flipH="1">
            <a:off x="7242125" y="952809"/>
            <a:ext cx="1176600" cy="8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789" name="Google Shape;789;p53"/>
          <p:cNvSpPr/>
          <p:nvPr/>
        </p:nvSpPr>
        <p:spPr>
          <a:xfrm>
            <a:off x="3847567" y="4061536"/>
            <a:ext cx="708055" cy="134873"/>
          </a:xfrm>
          <a:custGeom>
            <a:rect b="b" l="l" r="r" t="t"/>
            <a:pathLst>
              <a:path extrusionOk="0" h="3931" w="20637">
                <a:moveTo>
                  <a:pt x="20636" y="3931"/>
                </a:move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0" name="Google Shape;79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25" y="1613675"/>
            <a:ext cx="2786875" cy="2786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114300" endA="0" endPos="23000" fadeDir="5400012" kx="0" rotWithShape="0" algn="bl" stA="69000" stPos="0" sy="-100000" ky="0"/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54"/>
          <p:cNvSpPr/>
          <p:nvPr/>
        </p:nvSpPr>
        <p:spPr>
          <a:xfrm>
            <a:off x="556400" y="1336375"/>
            <a:ext cx="2398800" cy="3402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54"/>
          <p:cNvSpPr/>
          <p:nvPr/>
        </p:nvSpPr>
        <p:spPr>
          <a:xfrm>
            <a:off x="3329450" y="726775"/>
            <a:ext cx="2514600" cy="3402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p54"/>
          <p:cNvSpPr/>
          <p:nvPr/>
        </p:nvSpPr>
        <p:spPr>
          <a:xfrm>
            <a:off x="6218300" y="1336375"/>
            <a:ext cx="2398800" cy="3402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54"/>
          <p:cNvSpPr txBox="1"/>
          <p:nvPr>
            <p:ph idx="1" type="subTitle"/>
          </p:nvPr>
        </p:nvSpPr>
        <p:spPr>
          <a:xfrm>
            <a:off x="628175" y="3510000"/>
            <a:ext cx="2115600" cy="888300"/>
          </a:xfrm>
          <a:prstGeom prst="rect">
            <a:avLst/>
          </a:prstGeom>
          <a:effectLst>
            <a:reflection blurRad="0" dir="5400000" dist="38100" endA="0" fadeDir="5400012" kx="0" rotWithShape="0" algn="bl" stA="90000" stPos="0" sy="-100000" ky="0"/>
          </a:effectLst>
        </p:spPr>
        <p:txBody>
          <a:bodyPr anchorCtr="0" anchor="ctr" bIns="91425" lIns="91425" spcFirstLastPara="1" rIns="7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Mise en ligne</a:t>
            </a:r>
            <a:r>
              <a:rPr lang="en"/>
              <a:t> de la BDD afin de réaliser un classement parmi les joueurs</a:t>
            </a:r>
            <a:endParaRPr/>
          </a:p>
        </p:txBody>
      </p:sp>
      <p:sp>
        <p:nvSpPr>
          <p:cNvPr id="799" name="Google Shape;799;p54"/>
          <p:cNvSpPr txBox="1"/>
          <p:nvPr>
            <p:ph idx="2"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Idées :</a:t>
            </a:r>
            <a:endParaRPr/>
          </a:p>
        </p:txBody>
      </p:sp>
      <p:pic>
        <p:nvPicPr>
          <p:cNvPr id="800" name="Google Shape;80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8127" y="1323500"/>
            <a:ext cx="3748197" cy="197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1" name="Google Shape;801;p54"/>
          <p:cNvGrpSpPr/>
          <p:nvPr/>
        </p:nvGrpSpPr>
        <p:grpSpPr>
          <a:xfrm>
            <a:off x="3409454" y="881946"/>
            <a:ext cx="2354588" cy="1641095"/>
            <a:chOff x="720010" y="1419647"/>
            <a:chExt cx="4021500" cy="3062887"/>
          </a:xfrm>
        </p:grpSpPr>
        <p:sp>
          <p:nvSpPr>
            <p:cNvPr id="802" name="Google Shape;802;p54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4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4"/>
            <p:cNvSpPr/>
            <p:nvPr/>
          </p:nvSpPr>
          <p:spPr>
            <a:xfrm>
              <a:off x="858158" y="1548119"/>
              <a:ext cx="3748500" cy="2285700"/>
            </a:xfrm>
            <a:prstGeom prst="rect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4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806" name="Google Shape;806;p54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07" name="Google Shape;807;p54"/>
          <p:cNvSpPr/>
          <p:nvPr/>
        </p:nvSpPr>
        <p:spPr>
          <a:xfrm>
            <a:off x="3489738" y="947850"/>
            <a:ext cx="2184300" cy="1198800"/>
          </a:xfrm>
          <a:prstGeom prst="rect">
            <a:avLst/>
          </a:prstGeom>
          <a:gradFill>
            <a:gsLst>
              <a:gs pos="0">
                <a:srgbClr val="6E3DCF"/>
              </a:gs>
              <a:gs pos="100000">
                <a:srgbClr val="2EE6C4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8" name="Google Shape;80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7350" y="947850"/>
            <a:ext cx="1198800" cy="119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5450" y="1462025"/>
            <a:ext cx="1364500" cy="1364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54"/>
          <p:cNvSpPr txBox="1"/>
          <p:nvPr>
            <p:ph idx="1" type="subTitle"/>
          </p:nvPr>
        </p:nvSpPr>
        <p:spPr>
          <a:xfrm>
            <a:off x="6343175" y="3357600"/>
            <a:ext cx="2115600" cy="888300"/>
          </a:xfrm>
          <a:prstGeom prst="rect">
            <a:avLst/>
          </a:prstGeom>
          <a:effectLst>
            <a:reflection blurRad="0" dir="5400000" dist="38100" endA="0" fadeDir="5400012" kx="0" rotWithShape="0" algn="bl" stA="77000" stPos="0" sy="-100000" ky="0"/>
          </a:effectLst>
        </p:spPr>
        <p:txBody>
          <a:bodyPr anchorCtr="0" anchor="ctr" bIns="91425" lIns="91425" spcFirstLastPara="1" rIns="720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Différenciation des différents capteurs </a:t>
            </a:r>
            <a:r>
              <a:rPr lang="en"/>
              <a:t>de MUSE pour une analyse plus fine</a:t>
            </a:r>
            <a:endParaRPr/>
          </a:p>
        </p:txBody>
      </p:sp>
      <p:sp>
        <p:nvSpPr>
          <p:cNvPr id="811" name="Google Shape;811;p54"/>
          <p:cNvSpPr txBox="1"/>
          <p:nvPr>
            <p:ph idx="1" type="subTitle"/>
          </p:nvPr>
        </p:nvSpPr>
        <p:spPr>
          <a:xfrm>
            <a:off x="3523775" y="2976600"/>
            <a:ext cx="2115600" cy="888300"/>
          </a:xfrm>
          <a:prstGeom prst="rect">
            <a:avLst/>
          </a:prstGeom>
          <a:effectLst>
            <a:reflection blurRad="0" dir="5400000" dist="38100" endA="0" fadeDir="5400012" kx="0" rotWithShape="0" algn="bl" stA="74000" stPos="0" sy="-100000" ky="0"/>
          </a:effectLst>
        </p:spPr>
        <p:txBody>
          <a:bodyPr anchorCtr="0" anchor="ctr" bIns="91425" lIns="91425" spcFirstLastPara="1" rIns="7200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Récupération des données</a:t>
            </a:r>
            <a:r>
              <a:rPr lang="en"/>
              <a:t> du casque directement sur l’ordinateur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55"/>
          <p:cNvSpPr/>
          <p:nvPr/>
        </p:nvSpPr>
        <p:spPr>
          <a:xfrm>
            <a:off x="1045425" y="1587200"/>
            <a:ext cx="3108300" cy="33687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55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Réalisation</a:t>
            </a:r>
            <a:r>
              <a:rPr lang="en"/>
              <a:t> de l’étude :</a:t>
            </a:r>
            <a:endParaRPr/>
          </a:p>
        </p:txBody>
      </p:sp>
      <p:sp>
        <p:nvSpPr>
          <p:cNvPr id="818" name="Google Shape;818;p55"/>
          <p:cNvSpPr txBox="1"/>
          <p:nvPr/>
        </p:nvSpPr>
        <p:spPr>
          <a:xfrm>
            <a:off x="1345050" y="2992675"/>
            <a:ext cx="2404500" cy="12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Permet de réaliser l’étude dans des conditions optimales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Barlow"/>
              <a:buChar char="●"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Permet de garder un même environnement pour tous les individus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19" name="Google Shape;819;p55"/>
          <p:cNvSpPr/>
          <p:nvPr/>
        </p:nvSpPr>
        <p:spPr>
          <a:xfrm>
            <a:off x="4933850" y="1587200"/>
            <a:ext cx="3108300" cy="32925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55"/>
          <p:cNvSpPr txBox="1"/>
          <p:nvPr/>
        </p:nvSpPr>
        <p:spPr>
          <a:xfrm>
            <a:off x="5191400" y="2732050"/>
            <a:ext cx="2593200" cy="15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Séparation de la population en deux : Chaque individu joue une seule partie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Chaque individu joue à la fois une partie Normale et une partie </a:t>
            </a: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Évolutive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21" name="Google Shape;821;p55"/>
          <p:cNvSpPr txBox="1"/>
          <p:nvPr/>
        </p:nvSpPr>
        <p:spPr>
          <a:xfrm>
            <a:off x="1460850" y="1751425"/>
            <a:ext cx="22887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Squada One"/>
                <a:ea typeface="Squada One"/>
                <a:cs typeface="Squada One"/>
                <a:sym typeface="Squada One"/>
              </a:rPr>
              <a:t>Protocole de jeu</a:t>
            </a:r>
            <a:endParaRPr sz="3000">
              <a:solidFill>
                <a:schemeClr val="l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22" name="Google Shape;822;p55"/>
          <p:cNvSpPr txBox="1"/>
          <p:nvPr/>
        </p:nvSpPr>
        <p:spPr>
          <a:xfrm>
            <a:off x="5096750" y="1519375"/>
            <a:ext cx="27825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60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2"/>
                </a:solidFill>
                <a:latin typeface="Squada One"/>
                <a:ea typeface="Squada One"/>
                <a:cs typeface="Squada One"/>
                <a:sym typeface="Squada One"/>
              </a:rPr>
              <a:t>Protocole d’étude</a:t>
            </a:r>
            <a:endParaRPr sz="3000">
              <a:solidFill>
                <a:schemeClr val="l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823" name="Google Shape;823;p55"/>
          <p:cNvSpPr txBox="1"/>
          <p:nvPr/>
        </p:nvSpPr>
        <p:spPr>
          <a:xfrm>
            <a:off x="519300" y="939200"/>
            <a:ext cx="810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Préparation des différents protocoles nécessaires à la réalisation de l’étude :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24" name="Google Shape;82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8250" y="3625875"/>
            <a:ext cx="535376" cy="535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2579650"/>
            <a:ext cx="573475" cy="5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56"/>
          <p:cNvSpPr txBox="1"/>
          <p:nvPr>
            <p:ph type="title"/>
          </p:nvPr>
        </p:nvSpPr>
        <p:spPr>
          <a:xfrm>
            <a:off x="725275" y="1435725"/>
            <a:ext cx="4158600" cy="11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BILAN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831" name="Google Shape;831;p56"/>
          <p:cNvSpPr txBox="1"/>
          <p:nvPr>
            <p:ph idx="2" type="title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id="832" name="Google Shape;832;p56"/>
          <p:cNvPicPr preferRelativeResize="0"/>
          <p:nvPr/>
        </p:nvPicPr>
        <p:blipFill rotWithShape="1">
          <a:blip r:embed="rId3">
            <a:alphaModFix/>
          </a:blip>
          <a:srcRect b="59940" l="0" r="81534" t="0"/>
          <a:stretch/>
        </p:blipFill>
        <p:spPr>
          <a:xfrm>
            <a:off x="3323712" y="201075"/>
            <a:ext cx="1041826" cy="127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075" y="2760975"/>
            <a:ext cx="1449526" cy="161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626" y="1703525"/>
            <a:ext cx="4596570" cy="2236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0"/>
          <p:cNvSpPr/>
          <p:nvPr/>
        </p:nvSpPr>
        <p:spPr>
          <a:xfrm>
            <a:off x="555300" y="1938950"/>
            <a:ext cx="8033400" cy="2688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0"/>
          <p:cNvSpPr txBox="1"/>
          <p:nvPr>
            <p:ph idx="1" type="subTitle"/>
          </p:nvPr>
        </p:nvSpPr>
        <p:spPr>
          <a:xfrm flipH="1">
            <a:off x="945325" y="2284650"/>
            <a:ext cx="6806100" cy="211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Jeu évolutif prenant en compte l’activité cérébrale du joueur :</a:t>
            </a:r>
            <a:br>
              <a:rPr lang="en" sz="1500">
                <a:solidFill>
                  <a:srgbClr val="FFFFFF"/>
                </a:solidFill>
              </a:rPr>
            </a:b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Barlow Light"/>
              <a:buChar char="●"/>
            </a:pPr>
            <a:r>
              <a:rPr lang="en" sz="1500">
                <a:solidFill>
                  <a:srgbClr val="FFFFFF"/>
                </a:solidFill>
              </a:rPr>
              <a:t>L</a:t>
            </a:r>
            <a:r>
              <a:rPr lang="en" sz="1500">
                <a:solidFill>
                  <a:srgbClr val="FFFFFF"/>
                </a:solidFill>
              </a:rPr>
              <a:t>abyrinthe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Barlow Light"/>
              <a:buChar char="●"/>
            </a:pPr>
            <a:r>
              <a:rPr lang="en" sz="1500">
                <a:solidFill>
                  <a:srgbClr val="FFFFFF"/>
                </a:solidFill>
              </a:rPr>
              <a:t>Réalité Augmentée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Barlow Light"/>
              <a:buChar char="●"/>
            </a:pPr>
            <a:r>
              <a:rPr lang="en" sz="1500">
                <a:solidFill>
                  <a:srgbClr val="FFFFFF"/>
                </a:solidFill>
              </a:rPr>
              <a:t>Détection de mouvement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Barlow Light"/>
              <a:buChar char="●"/>
            </a:pPr>
            <a:r>
              <a:rPr lang="en" sz="1500">
                <a:solidFill>
                  <a:srgbClr val="FFFFFF"/>
                </a:solidFill>
              </a:rPr>
              <a:t>Analyse d’image</a:t>
            </a:r>
            <a:endParaRPr sz="1500">
              <a:solidFill>
                <a:srgbClr val="FFFFFF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Barlow Light"/>
              <a:buChar char="●"/>
            </a:pPr>
            <a:r>
              <a:rPr lang="en" sz="1500">
                <a:solidFill>
                  <a:srgbClr val="FFFFFF"/>
                </a:solidFill>
              </a:rPr>
              <a:t>Acquisition de données cérébrales</a:t>
            </a:r>
            <a:endParaRPr sz="15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92" name="Google Shape;492;p30"/>
          <p:cNvSpPr txBox="1"/>
          <p:nvPr>
            <p:ph type="title"/>
          </p:nvPr>
        </p:nvSpPr>
        <p:spPr>
          <a:xfrm>
            <a:off x="2072925" y="579800"/>
            <a:ext cx="5470800" cy="15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493" name="Google Shape;4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925" y="304800"/>
            <a:ext cx="1617644" cy="1634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30"/>
          <p:cNvPicPr preferRelativeResize="0"/>
          <p:nvPr/>
        </p:nvPicPr>
        <p:blipFill rotWithShape="1">
          <a:blip r:embed="rId4">
            <a:alphaModFix/>
          </a:blip>
          <a:srcRect b="2738" l="7437" r="2081" t="3152"/>
          <a:stretch/>
        </p:blipFill>
        <p:spPr>
          <a:xfrm rot="5400000">
            <a:off x="6792875" y="1747075"/>
            <a:ext cx="1111775" cy="164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30"/>
          <p:cNvPicPr preferRelativeResize="0"/>
          <p:nvPr/>
        </p:nvPicPr>
        <p:blipFill rotWithShape="1">
          <a:blip r:embed="rId5">
            <a:alphaModFix/>
          </a:blip>
          <a:srcRect b="0" l="0" r="0" t="4879"/>
          <a:stretch/>
        </p:blipFill>
        <p:spPr>
          <a:xfrm>
            <a:off x="6524100" y="3788606"/>
            <a:ext cx="1649325" cy="121324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96" name="Google Shape;496;p30"/>
          <p:cNvCxnSpPr>
            <a:stCxn id="494" idx="3"/>
            <a:endCxn id="495" idx="0"/>
          </p:cNvCxnSpPr>
          <p:nvPr/>
        </p:nvCxnSpPr>
        <p:spPr>
          <a:xfrm>
            <a:off x="7348762" y="3127625"/>
            <a:ext cx="0" cy="660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57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Bilan</a:t>
            </a:r>
            <a:r>
              <a:rPr lang="en">
                <a:solidFill>
                  <a:schemeClr val="lt2"/>
                </a:solidFill>
              </a:rPr>
              <a:t> </a:t>
            </a:r>
            <a:r>
              <a:rPr lang="en"/>
              <a:t>du projet</a:t>
            </a:r>
            <a:endParaRPr/>
          </a:p>
        </p:txBody>
      </p:sp>
      <p:sp>
        <p:nvSpPr>
          <p:cNvPr id="840" name="Google Shape;840;p57"/>
          <p:cNvSpPr txBox="1"/>
          <p:nvPr/>
        </p:nvSpPr>
        <p:spPr>
          <a:xfrm>
            <a:off x="734850" y="884725"/>
            <a:ext cx="377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Un projet intéressant et varié :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1" name="Google Shape;841;p57"/>
          <p:cNvSpPr/>
          <p:nvPr/>
        </p:nvSpPr>
        <p:spPr>
          <a:xfrm>
            <a:off x="703450" y="1433275"/>
            <a:ext cx="2638200" cy="2297700"/>
          </a:xfrm>
          <a:prstGeom prst="homePlate">
            <a:avLst>
              <a:gd fmla="val 50000" name="adj"/>
            </a:avLst>
          </a:prstGeom>
          <a:gradFill>
            <a:gsLst>
              <a:gs pos="0">
                <a:srgbClr val="361F83">
                  <a:alpha val="45090"/>
                </a:srgbClr>
              </a:gs>
              <a:gs pos="100000">
                <a:srgbClr val="0B0717"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  <a:latin typeface="Barlow"/>
                <a:ea typeface="Barlow"/>
                <a:cs typeface="Barlow"/>
                <a:sym typeface="Barlow"/>
              </a:rPr>
              <a:t>Renforcement des connaissances  </a:t>
            </a: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en OpenGL et OpenCV ainsi qu’en C++ et MySQL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2" name="Google Shape;842;p57"/>
          <p:cNvSpPr/>
          <p:nvPr/>
        </p:nvSpPr>
        <p:spPr>
          <a:xfrm>
            <a:off x="2719050" y="1433275"/>
            <a:ext cx="3401100" cy="2297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9572DC">
                  <a:alpha val="45090"/>
                </a:srgbClr>
              </a:gs>
              <a:gs pos="100000">
                <a:srgbClr val="54309C">
                  <a:alpha val="4509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3" name="Google Shape;843;p57"/>
          <p:cNvSpPr txBox="1"/>
          <p:nvPr/>
        </p:nvSpPr>
        <p:spPr>
          <a:xfrm>
            <a:off x="3942925" y="1304575"/>
            <a:ext cx="16611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  <a:latin typeface="Barlow"/>
                <a:ea typeface="Barlow"/>
                <a:cs typeface="Barlow"/>
                <a:sym typeface="Barlow"/>
              </a:rPr>
              <a:t>Plusieurs domaines concernés :</a:t>
            </a:r>
            <a:endParaRPr b="1"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reconnaissance de mouvement, modélisation, analyse de données cérébrales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4" name="Google Shape;844;p57"/>
          <p:cNvSpPr/>
          <p:nvPr/>
        </p:nvSpPr>
        <p:spPr>
          <a:xfrm>
            <a:off x="5460450" y="1433275"/>
            <a:ext cx="3273900" cy="2297700"/>
          </a:xfrm>
          <a:prstGeom prst="chevron">
            <a:avLst>
              <a:gd fmla="val 50000" name="adj"/>
            </a:avLst>
          </a:prstGeom>
          <a:gradFill>
            <a:gsLst>
              <a:gs pos="0">
                <a:srgbClr val="FF42B4">
                  <a:alpha val="45090"/>
                </a:srgbClr>
              </a:gs>
              <a:gs pos="100000">
                <a:srgbClr val="B80771"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845" name="Google Shape;845;p57"/>
          <p:cNvSpPr txBox="1"/>
          <p:nvPr/>
        </p:nvSpPr>
        <p:spPr>
          <a:xfrm>
            <a:off x="6686150" y="1737525"/>
            <a:ext cx="15285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Apprentissage ludique</a:t>
            </a:r>
            <a:r>
              <a:rPr b="1" lang="en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Travail sur un projet qui reste un jeu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Travail d’équipe</a:t>
            </a:r>
            <a:endParaRPr>
              <a:solidFill>
                <a:schemeClr val="accent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846" name="Google Shape;84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5850" y="3879325"/>
            <a:ext cx="1047300" cy="104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0738" y="3758753"/>
            <a:ext cx="1955325" cy="1288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3692" y="3879325"/>
            <a:ext cx="1111934" cy="9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Google Shape;8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87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58"/>
          <p:cNvSpPr txBox="1"/>
          <p:nvPr>
            <p:ph type="title"/>
          </p:nvPr>
        </p:nvSpPr>
        <p:spPr>
          <a:xfrm>
            <a:off x="420475" y="1902325"/>
            <a:ext cx="4610700" cy="138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MERCI DE VOTRE ATTENTION !</a:t>
            </a:r>
            <a:endParaRPr sz="6400"/>
          </a:p>
        </p:txBody>
      </p:sp>
      <p:grpSp>
        <p:nvGrpSpPr>
          <p:cNvPr id="855" name="Google Shape;855;p58"/>
          <p:cNvGrpSpPr/>
          <p:nvPr/>
        </p:nvGrpSpPr>
        <p:grpSpPr>
          <a:xfrm>
            <a:off x="317250" y="100236"/>
            <a:ext cx="8509400" cy="5119132"/>
            <a:chOff x="317250" y="100236"/>
            <a:chExt cx="8509400" cy="5119132"/>
          </a:xfrm>
        </p:grpSpPr>
        <p:sp>
          <p:nvSpPr>
            <p:cNvPr id="856" name="Google Shape;856;p58"/>
            <p:cNvSpPr/>
            <p:nvPr/>
          </p:nvSpPr>
          <p:spPr>
            <a:xfrm>
              <a:off x="4459872" y="268825"/>
              <a:ext cx="224104" cy="112149"/>
            </a:xfrm>
            <a:custGeom>
              <a:rect b="b" l="l" r="r" t="t"/>
              <a:pathLst>
                <a:path extrusionOk="0" h="1153" w="2304">
                  <a:moveTo>
                    <a:pt x="0" y="1"/>
                  </a:moveTo>
                  <a:lnTo>
                    <a:pt x="1152" y="1153"/>
                  </a:lnTo>
                  <a:lnTo>
                    <a:pt x="23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8"/>
            <p:cNvSpPr/>
            <p:nvPr/>
          </p:nvSpPr>
          <p:spPr>
            <a:xfrm>
              <a:off x="4459872" y="4762622"/>
              <a:ext cx="224104" cy="112052"/>
            </a:xfrm>
            <a:custGeom>
              <a:rect b="b" l="l" r="r" t="t"/>
              <a:pathLst>
                <a:path extrusionOk="0" h="1152" w="2304">
                  <a:moveTo>
                    <a:pt x="1152" y="1"/>
                  </a:moveTo>
                  <a:lnTo>
                    <a:pt x="0" y="1152"/>
                  </a:lnTo>
                  <a:lnTo>
                    <a:pt x="2303" y="1152"/>
                  </a:lnTo>
                  <a:lnTo>
                    <a:pt x="1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8"/>
            <p:cNvSpPr/>
            <p:nvPr/>
          </p:nvSpPr>
          <p:spPr>
            <a:xfrm>
              <a:off x="7706505" y="455700"/>
              <a:ext cx="423266" cy="416913"/>
            </a:xfrm>
            <a:custGeom>
              <a:rect b="b" l="l" r="r" t="t"/>
              <a:pathLst>
                <a:path extrusionOk="0" h="7153" w="7262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8"/>
            <p:cNvSpPr/>
            <p:nvPr/>
          </p:nvSpPr>
          <p:spPr>
            <a:xfrm>
              <a:off x="1402600" y="100236"/>
              <a:ext cx="224103" cy="218722"/>
            </a:xfrm>
            <a:custGeom>
              <a:rect b="b" l="l" r="r" t="t"/>
              <a:pathLst>
                <a:path extrusionOk="0" h="4889" w="5009">
                  <a:moveTo>
                    <a:pt x="1573" y="0"/>
                  </a:moveTo>
                  <a:cubicBezTo>
                    <a:pt x="1513" y="0"/>
                    <a:pt x="1452" y="13"/>
                    <a:pt x="1393" y="41"/>
                  </a:cubicBezTo>
                  <a:cubicBezTo>
                    <a:pt x="1179" y="137"/>
                    <a:pt x="1085" y="392"/>
                    <a:pt x="1186" y="606"/>
                  </a:cubicBezTo>
                  <a:lnTo>
                    <a:pt x="1939" y="2236"/>
                  </a:lnTo>
                  <a:lnTo>
                    <a:pt x="308" y="2993"/>
                  </a:lnTo>
                  <a:cubicBezTo>
                    <a:pt x="94" y="3089"/>
                    <a:pt x="1" y="3344"/>
                    <a:pt x="101" y="3555"/>
                  </a:cubicBezTo>
                  <a:cubicBezTo>
                    <a:pt x="171" y="3711"/>
                    <a:pt x="325" y="3803"/>
                    <a:pt x="486" y="3803"/>
                  </a:cubicBezTo>
                  <a:cubicBezTo>
                    <a:pt x="547" y="3803"/>
                    <a:pt x="608" y="3790"/>
                    <a:pt x="667" y="3763"/>
                  </a:cubicBezTo>
                  <a:lnTo>
                    <a:pt x="2297" y="3009"/>
                  </a:lnTo>
                  <a:lnTo>
                    <a:pt x="3054" y="4643"/>
                  </a:lnTo>
                  <a:cubicBezTo>
                    <a:pt x="3124" y="4797"/>
                    <a:pt x="3279" y="4889"/>
                    <a:pt x="3441" y="4889"/>
                  </a:cubicBezTo>
                  <a:cubicBezTo>
                    <a:pt x="3500" y="4889"/>
                    <a:pt x="3559" y="4877"/>
                    <a:pt x="3616" y="4850"/>
                  </a:cubicBezTo>
                  <a:cubicBezTo>
                    <a:pt x="3830" y="4750"/>
                    <a:pt x="3924" y="4499"/>
                    <a:pt x="3827" y="4285"/>
                  </a:cubicBezTo>
                  <a:lnTo>
                    <a:pt x="3070" y="2652"/>
                  </a:lnTo>
                  <a:lnTo>
                    <a:pt x="4704" y="1898"/>
                  </a:lnTo>
                  <a:cubicBezTo>
                    <a:pt x="4914" y="1798"/>
                    <a:pt x="5008" y="1547"/>
                    <a:pt x="4911" y="1332"/>
                  </a:cubicBezTo>
                  <a:cubicBezTo>
                    <a:pt x="4838" y="1177"/>
                    <a:pt x="4686" y="1085"/>
                    <a:pt x="4526" y="1085"/>
                  </a:cubicBezTo>
                  <a:cubicBezTo>
                    <a:pt x="4465" y="1085"/>
                    <a:pt x="4404" y="1098"/>
                    <a:pt x="4346" y="1125"/>
                  </a:cubicBezTo>
                  <a:lnTo>
                    <a:pt x="2712" y="1878"/>
                  </a:lnTo>
                  <a:lnTo>
                    <a:pt x="1959" y="248"/>
                  </a:lnTo>
                  <a:cubicBezTo>
                    <a:pt x="1886" y="92"/>
                    <a:pt x="1733" y="0"/>
                    <a:pt x="15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0" name="Google Shape;860;p58"/>
            <p:cNvGrpSpPr/>
            <p:nvPr/>
          </p:nvGrpSpPr>
          <p:grpSpPr>
            <a:xfrm>
              <a:off x="317250" y="268825"/>
              <a:ext cx="8509400" cy="4605850"/>
              <a:chOff x="317250" y="268825"/>
              <a:chExt cx="8509400" cy="4605850"/>
            </a:xfrm>
          </p:grpSpPr>
          <p:sp>
            <p:nvSpPr>
              <p:cNvPr id="861" name="Google Shape;861;p58"/>
              <p:cNvSpPr/>
              <p:nvPr/>
            </p:nvSpPr>
            <p:spPr>
              <a:xfrm>
                <a:off x="3172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58"/>
              <p:cNvSpPr/>
              <p:nvPr/>
            </p:nvSpPr>
            <p:spPr>
              <a:xfrm rot="10800000">
                <a:off x="8669550" y="268825"/>
                <a:ext cx="157100" cy="4605850"/>
              </a:xfrm>
              <a:custGeom>
                <a:rect b="b" l="l" r="r" t="t"/>
                <a:pathLst>
                  <a:path extrusionOk="0" h="184234" w="6284">
                    <a:moveTo>
                      <a:pt x="1" y="0"/>
                    </a:moveTo>
                    <a:lnTo>
                      <a:pt x="1" y="184233"/>
                    </a:lnTo>
                    <a:lnTo>
                      <a:pt x="6283" y="184233"/>
                    </a:lnTo>
                    <a:lnTo>
                      <a:pt x="6283" y="182906"/>
                    </a:lnTo>
                    <a:lnTo>
                      <a:pt x="1328" y="182906"/>
                    </a:lnTo>
                    <a:lnTo>
                      <a:pt x="1328" y="1332"/>
                    </a:lnTo>
                    <a:lnTo>
                      <a:pt x="6283" y="1332"/>
                    </a:lnTo>
                    <a:lnTo>
                      <a:pt x="628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3" name="Google Shape;863;p58"/>
            <p:cNvSpPr/>
            <p:nvPr/>
          </p:nvSpPr>
          <p:spPr>
            <a:xfrm rot="-3000083">
              <a:off x="935724" y="4747579"/>
              <a:ext cx="496882" cy="342676"/>
            </a:xfrm>
            <a:custGeom>
              <a:rect b="b" l="l" r="r" t="t"/>
              <a:pathLst>
                <a:path extrusionOk="0" h="11031" w="15995">
                  <a:moveTo>
                    <a:pt x="4510" y="1"/>
                  </a:moveTo>
                  <a:cubicBezTo>
                    <a:pt x="4478" y="1"/>
                    <a:pt x="4445" y="5"/>
                    <a:pt x="4412" y="12"/>
                  </a:cubicBezTo>
                  <a:lnTo>
                    <a:pt x="368" y="990"/>
                  </a:lnTo>
                  <a:cubicBezTo>
                    <a:pt x="141" y="1047"/>
                    <a:pt x="0" y="1274"/>
                    <a:pt x="54" y="1502"/>
                  </a:cubicBezTo>
                  <a:cubicBezTo>
                    <a:pt x="102" y="1698"/>
                    <a:pt x="276" y="1829"/>
                    <a:pt x="467" y="1829"/>
                  </a:cubicBezTo>
                  <a:cubicBezTo>
                    <a:pt x="501" y="1829"/>
                    <a:pt x="535" y="1825"/>
                    <a:pt x="569" y="1817"/>
                  </a:cubicBezTo>
                  <a:lnTo>
                    <a:pt x="4198" y="939"/>
                  </a:lnTo>
                  <a:lnTo>
                    <a:pt x="5075" y="4572"/>
                  </a:lnTo>
                  <a:cubicBezTo>
                    <a:pt x="5120" y="4765"/>
                    <a:pt x="5295" y="4896"/>
                    <a:pt x="5486" y="4896"/>
                  </a:cubicBezTo>
                  <a:cubicBezTo>
                    <a:pt x="5519" y="4896"/>
                    <a:pt x="5553" y="4892"/>
                    <a:pt x="5587" y="4883"/>
                  </a:cubicBezTo>
                  <a:lnTo>
                    <a:pt x="9219" y="4009"/>
                  </a:lnTo>
                  <a:lnTo>
                    <a:pt x="10093" y="7638"/>
                  </a:lnTo>
                  <a:cubicBezTo>
                    <a:pt x="10141" y="7833"/>
                    <a:pt x="10315" y="7964"/>
                    <a:pt x="10509" y="7964"/>
                  </a:cubicBezTo>
                  <a:cubicBezTo>
                    <a:pt x="10542" y="7964"/>
                    <a:pt x="10575" y="7960"/>
                    <a:pt x="10608" y="7952"/>
                  </a:cubicBezTo>
                  <a:lnTo>
                    <a:pt x="14237" y="7076"/>
                  </a:lnTo>
                  <a:lnTo>
                    <a:pt x="15114" y="10704"/>
                  </a:lnTo>
                  <a:cubicBezTo>
                    <a:pt x="15160" y="10899"/>
                    <a:pt x="15336" y="11030"/>
                    <a:pt x="15528" y="11030"/>
                  </a:cubicBezTo>
                  <a:cubicBezTo>
                    <a:pt x="15560" y="11030"/>
                    <a:pt x="15593" y="11026"/>
                    <a:pt x="15626" y="11019"/>
                  </a:cubicBezTo>
                  <a:cubicBezTo>
                    <a:pt x="15858" y="10962"/>
                    <a:pt x="15994" y="10734"/>
                    <a:pt x="15941" y="10503"/>
                  </a:cubicBezTo>
                  <a:lnTo>
                    <a:pt x="14963" y="6463"/>
                  </a:lnTo>
                  <a:cubicBezTo>
                    <a:pt x="14918" y="6267"/>
                    <a:pt x="14744" y="6136"/>
                    <a:pt x="14554" y="6136"/>
                  </a:cubicBezTo>
                  <a:cubicBezTo>
                    <a:pt x="14520" y="6136"/>
                    <a:pt x="14486" y="6140"/>
                    <a:pt x="14452" y="6149"/>
                  </a:cubicBezTo>
                  <a:lnTo>
                    <a:pt x="10823" y="7025"/>
                  </a:lnTo>
                  <a:lnTo>
                    <a:pt x="9945" y="3393"/>
                  </a:lnTo>
                  <a:cubicBezTo>
                    <a:pt x="9897" y="3200"/>
                    <a:pt x="9726" y="3069"/>
                    <a:pt x="9534" y="3069"/>
                  </a:cubicBezTo>
                  <a:cubicBezTo>
                    <a:pt x="9500" y="3069"/>
                    <a:pt x="9465" y="3073"/>
                    <a:pt x="9430" y="3082"/>
                  </a:cubicBezTo>
                  <a:lnTo>
                    <a:pt x="5801" y="3955"/>
                  </a:lnTo>
                  <a:lnTo>
                    <a:pt x="4924" y="327"/>
                  </a:lnTo>
                  <a:cubicBezTo>
                    <a:pt x="4879" y="132"/>
                    <a:pt x="4703" y="1"/>
                    <a:pt x="451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8"/>
            <p:cNvSpPr/>
            <p:nvPr/>
          </p:nvSpPr>
          <p:spPr>
            <a:xfrm>
              <a:off x="7649030" y="4686859"/>
              <a:ext cx="336421" cy="336596"/>
            </a:xfrm>
            <a:custGeom>
              <a:rect b="b" l="l" r="r" t="t"/>
              <a:pathLst>
                <a:path extrusionOk="0" h="5775" w="5772">
                  <a:moveTo>
                    <a:pt x="2886" y="854"/>
                  </a:moveTo>
                  <a:cubicBezTo>
                    <a:pt x="4008" y="854"/>
                    <a:pt x="4921" y="1765"/>
                    <a:pt x="4921" y="2890"/>
                  </a:cubicBezTo>
                  <a:cubicBezTo>
                    <a:pt x="4921" y="4011"/>
                    <a:pt x="4008" y="4924"/>
                    <a:pt x="2886" y="4924"/>
                  </a:cubicBezTo>
                  <a:cubicBezTo>
                    <a:pt x="1765" y="4924"/>
                    <a:pt x="851" y="4011"/>
                    <a:pt x="851" y="2890"/>
                  </a:cubicBezTo>
                  <a:cubicBezTo>
                    <a:pt x="851" y="1765"/>
                    <a:pt x="1765" y="854"/>
                    <a:pt x="2886" y="854"/>
                  </a:cubicBezTo>
                  <a:close/>
                  <a:moveTo>
                    <a:pt x="2886" y="1"/>
                  </a:moveTo>
                  <a:cubicBezTo>
                    <a:pt x="1296" y="1"/>
                    <a:pt x="1" y="1296"/>
                    <a:pt x="1" y="2890"/>
                  </a:cubicBezTo>
                  <a:cubicBezTo>
                    <a:pt x="1" y="4479"/>
                    <a:pt x="1296" y="5774"/>
                    <a:pt x="2886" y="5774"/>
                  </a:cubicBezTo>
                  <a:cubicBezTo>
                    <a:pt x="4480" y="5774"/>
                    <a:pt x="5771" y="4479"/>
                    <a:pt x="5771" y="2890"/>
                  </a:cubicBezTo>
                  <a:cubicBezTo>
                    <a:pt x="5771" y="1296"/>
                    <a:pt x="4480" y="1"/>
                    <a:pt x="28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1" name="Google Shape;501;p31"/>
          <p:cNvGrpSpPr/>
          <p:nvPr/>
        </p:nvGrpSpPr>
        <p:grpSpPr>
          <a:xfrm>
            <a:off x="5749750" y="0"/>
            <a:ext cx="2496775" cy="5143500"/>
            <a:chOff x="5744400" y="0"/>
            <a:chExt cx="2496775" cy="5143500"/>
          </a:xfrm>
        </p:grpSpPr>
        <p:sp>
          <p:nvSpPr>
            <p:cNvPr id="502" name="Google Shape;502;p31"/>
            <p:cNvSpPr/>
            <p:nvPr/>
          </p:nvSpPr>
          <p:spPr>
            <a:xfrm>
              <a:off x="5744400" y="2532050"/>
              <a:ext cx="2496775" cy="2611450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509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4" name="Google Shape;504;p31"/>
          <p:cNvSpPr/>
          <p:nvPr/>
        </p:nvSpPr>
        <p:spPr>
          <a:xfrm>
            <a:off x="576950" y="2062175"/>
            <a:ext cx="4322400" cy="25650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1"/>
          <p:cNvSpPr/>
          <p:nvPr/>
        </p:nvSpPr>
        <p:spPr>
          <a:xfrm flipH="1" rot="-5400000">
            <a:off x="-332850" y="1830375"/>
            <a:ext cx="3645950" cy="2980275"/>
          </a:xfrm>
          <a:custGeom>
            <a:rect b="b" l="l" r="r" t="t"/>
            <a:pathLst>
              <a:path extrusionOk="0" h="119211" w="145838">
                <a:moveTo>
                  <a:pt x="0" y="1"/>
                </a:moveTo>
                <a:cubicBezTo>
                  <a:pt x="1292" y="31275"/>
                  <a:pt x="14076" y="60489"/>
                  <a:pt x="36342" y="82756"/>
                </a:cubicBezTo>
                <a:cubicBezTo>
                  <a:pt x="59851" y="106264"/>
                  <a:pt x="91108" y="119211"/>
                  <a:pt x="124355" y="119211"/>
                </a:cubicBezTo>
                <a:cubicBezTo>
                  <a:pt x="131628" y="119211"/>
                  <a:pt x="138812" y="118589"/>
                  <a:pt x="145838" y="117374"/>
                </a:cubicBezTo>
                <a:lnTo>
                  <a:pt x="145838" y="96140"/>
                </a:lnTo>
                <a:cubicBezTo>
                  <a:pt x="138849" y="97606"/>
                  <a:pt x="131661" y="98365"/>
                  <a:pt x="124355" y="98365"/>
                </a:cubicBezTo>
                <a:cubicBezTo>
                  <a:pt x="96676" y="98365"/>
                  <a:pt x="70653" y="87588"/>
                  <a:pt x="51080" y="68014"/>
                </a:cubicBezTo>
                <a:cubicBezTo>
                  <a:pt x="32752" y="49686"/>
                  <a:pt x="22137" y="25703"/>
                  <a:pt x="20861" y="1"/>
                </a:cubicBezTo>
                <a:close/>
              </a:path>
            </a:pathLst>
          </a:custGeom>
          <a:solidFill>
            <a:srgbClr val="2EE6C4">
              <a:alpha val="450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6" name="Google Shape;506;p31"/>
          <p:cNvPicPr preferRelativeResize="0"/>
          <p:nvPr/>
        </p:nvPicPr>
        <p:blipFill rotWithShape="1">
          <a:blip r:embed="rId3">
            <a:alphaModFix/>
          </a:blip>
          <a:srcRect b="1587" l="53617" r="2288" t="1587"/>
          <a:stretch/>
        </p:blipFill>
        <p:spPr>
          <a:xfrm>
            <a:off x="5275200" y="511500"/>
            <a:ext cx="3331800" cy="4115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31"/>
          <p:cNvSpPr txBox="1"/>
          <p:nvPr>
            <p:ph idx="1" type="subTitle"/>
          </p:nvPr>
        </p:nvSpPr>
        <p:spPr>
          <a:xfrm>
            <a:off x="729950" y="2498075"/>
            <a:ext cx="4016400" cy="16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 premier objectif de ce projet est d’améliorer un jeu de labyrinthe en réalité augmentée, analysant les données de stress du joueur.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L’objectif second est de préparer une étude d’analyse des données de stress récupérées.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1"/>
          <p:cNvSpPr txBox="1"/>
          <p:nvPr>
            <p:ph type="ctrTitle"/>
          </p:nvPr>
        </p:nvSpPr>
        <p:spPr>
          <a:xfrm>
            <a:off x="720050" y="349075"/>
            <a:ext cx="26001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DU </a:t>
            </a:r>
            <a:r>
              <a:rPr lang="en">
                <a:solidFill>
                  <a:schemeClr val="accent1"/>
                </a:solidFill>
              </a:rPr>
              <a:t>PROJET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509" name="Google Shape;509;p31"/>
          <p:cNvSpPr/>
          <p:nvPr/>
        </p:nvSpPr>
        <p:spPr>
          <a:xfrm>
            <a:off x="5275200" y="511500"/>
            <a:ext cx="3331800" cy="41154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325" y="349075"/>
            <a:ext cx="1650250" cy="16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32"/>
          <p:cNvSpPr txBox="1"/>
          <p:nvPr>
            <p:ph idx="1" type="subTitle"/>
          </p:nvPr>
        </p:nvSpPr>
        <p:spPr>
          <a:xfrm>
            <a:off x="1425475" y="4690600"/>
            <a:ext cx="25554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Smartphone avec Android</a:t>
            </a:r>
            <a:endParaRPr i="1"/>
          </a:p>
        </p:txBody>
      </p:sp>
      <p:sp>
        <p:nvSpPr>
          <p:cNvPr id="516" name="Google Shape;516;p32"/>
          <p:cNvSpPr txBox="1"/>
          <p:nvPr>
            <p:ph type="ctrTitle"/>
          </p:nvPr>
        </p:nvSpPr>
        <p:spPr>
          <a:xfrm>
            <a:off x="456150" y="67025"/>
            <a:ext cx="4344600" cy="1209300"/>
          </a:xfrm>
          <a:prstGeom prst="rect">
            <a:avLst/>
          </a:prstGeom>
          <a:effectLst>
            <a:outerShdw blurRad="57150" rotWithShape="0" algn="bl" dir="3300000" dist="47625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Présentation du fonctionnement du projet</a:t>
            </a:r>
            <a:endParaRPr sz="2300">
              <a:solidFill>
                <a:schemeClr val="lt2"/>
              </a:solidFill>
            </a:endParaRPr>
          </a:p>
        </p:txBody>
      </p:sp>
      <p:pic>
        <p:nvPicPr>
          <p:cNvPr id="517" name="Google Shape;51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2200" y="1026675"/>
            <a:ext cx="1990200" cy="15324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60000" dist="171450">
              <a:srgbClr val="000000">
                <a:alpha val="50000"/>
              </a:srgbClr>
            </a:outerShdw>
          </a:effectLst>
        </p:spPr>
      </p:pic>
      <p:sp>
        <p:nvSpPr>
          <p:cNvPr id="518" name="Google Shape;518;p32"/>
          <p:cNvSpPr/>
          <p:nvPr/>
        </p:nvSpPr>
        <p:spPr>
          <a:xfrm>
            <a:off x="932125" y="1026675"/>
            <a:ext cx="1990200" cy="15324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9" name="Google Shape;519;p32"/>
          <p:cNvPicPr preferRelativeResize="0"/>
          <p:nvPr/>
        </p:nvPicPr>
        <p:blipFill rotWithShape="1">
          <a:blip r:embed="rId4">
            <a:alphaModFix/>
          </a:blip>
          <a:srcRect b="19484" l="0" r="0" t="0"/>
          <a:stretch/>
        </p:blipFill>
        <p:spPr>
          <a:xfrm>
            <a:off x="5006725" y="2820075"/>
            <a:ext cx="2397299" cy="1930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120000" dist="219075">
              <a:srgbClr val="000000">
                <a:alpha val="50000"/>
              </a:srgbClr>
            </a:outerShdw>
          </a:effectLst>
        </p:spPr>
      </p:pic>
      <p:sp>
        <p:nvSpPr>
          <p:cNvPr id="520" name="Google Shape;520;p32"/>
          <p:cNvSpPr/>
          <p:nvPr/>
        </p:nvSpPr>
        <p:spPr>
          <a:xfrm>
            <a:off x="5025175" y="2820075"/>
            <a:ext cx="2397300" cy="19302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32"/>
          <p:cNvSpPr txBox="1"/>
          <p:nvPr/>
        </p:nvSpPr>
        <p:spPr>
          <a:xfrm>
            <a:off x="4723825" y="4750275"/>
            <a:ext cx="3000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Ordinateur équipé d’une webcam</a:t>
            </a:r>
            <a:endParaRPr/>
          </a:p>
        </p:txBody>
      </p:sp>
      <p:pic>
        <p:nvPicPr>
          <p:cNvPr id="522" name="Google Shape;522;p32"/>
          <p:cNvPicPr preferRelativeResize="0"/>
          <p:nvPr/>
        </p:nvPicPr>
        <p:blipFill rotWithShape="1">
          <a:blip r:embed="rId5">
            <a:alphaModFix/>
          </a:blip>
          <a:srcRect b="0" l="3203" r="0" t="0"/>
          <a:stretch/>
        </p:blipFill>
        <p:spPr>
          <a:xfrm rot="5400000">
            <a:off x="5280525" y="-161750"/>
            <a:ext cx="1963525" cy="28490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3060000" dist="190500">
              <a:srgbClr val="000000">
                <a:alpha val="50000"/>
              </a:srgbClr>
            </a:outerShdw>
          </a:effectLst>
        </p:spPr>
      </p:pic>
      <p:sp>
        <p:nvSpPr>
          <p:cNvPr id="523" name="Google Shape;523;p32"/>
          <p:cNvSpPr/>
          <p:nvPr/>
        </p:nvSpPr>
        <p:spPr>
          <a:xfrm>
            <a:off x="4837849" y="281075"/>
            <a:ext cx="2716800" cy="17988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2"/>
          <p:cNvSpPr txBox="1"/>
          <p:nvPr/>
        </p:nvSpPr>
        <p:spPr>
          <a:xfrm>
            <a:off x="4705363" y="2126375"/>
            <a:ext cx="3000000" cy="400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Labyrinthe imprimé/sur téléphone</a:t>
            </a:r>
            <a:endParaRPr/>
          </a:p>
        </p:txBody>
      </p:sp>
      <p:pic>
        <p:nvPicPr>
          <p:cNvPr id="525" name="Google Shape;525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6800" y="2952975"/>
            <a:ext cx="1712776" cy="1712774"/>
          </a:xfrm>
          <a:prstGeom prst="rect">
            <a:avLst/>
          </a:prstGeom>
          <a:noFill/>
          <a:ln>
            <a:noFill/>
          </a:ln>
          <a:effectLst>
            <a:outerShdw blurRad="28575" rotWithShape="0" algn="bl" dir="3480000" dist="171450">
              <a:srgbClr val="000000">
                <a:alpha val="47000"/>
              </a:srgbClr>
            </a:outerShdw>
          </a:effectLst>
        </p:spPr>
      </p:pic>
      <p:sp>
        <p:nvSpPr>
          <p:cNvPr id="526" name="Google Shape;526;p32"/>
          <p:cNvSpPr/>
          <p:nvPr/>
        </p:nvSpPr>
        <p:spPr>
          <a:xfrm>
            <a:off x="1846800" y="2953025"/>
            <a:ext cx="1788900" cy="17127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F42579">
                  <a:alpha val="14117"/>
                  <a:alpha val="45090"/>
                </a:srgbClr>
              </a:gs>
              <a:gs pos="100000">
                <a:srgbClr val="2D0066">
                  <a:alpha val="17254"/>
                  <a:alpha val="4509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p32"/>
          <p:cNvSpPr txBox="1"/>
          <p:nvPr>
            <p:ph idx="1" type="subTitle"/>
          </p:nvPr>
        </p:nvSpPr>
        <p:spPr>
          <a:xfrm>
            <a:off x="142325" y="2517725"/>
            <a:ext cx="25554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/>
              <a:t>Casque de méditation MUSE</a:t>
            </a:r>
            <a:endParaRPr i="1"/>
          </a:p>
        </p:txBody>
      </p:sp>
      <p:sp>
        <p:nvSpPr>
          <p:cNvPr id="528" name="Google Shape;528;p32"/>
          <p:cNvSpPr/>
          <p:nvPr/>
        </p:nvSpPr>
        <p:spPr>
          <a:xfrm rot="5400000">
            <a:off x="2485499" y="2428170"/>
            <a:ext cx="511500" cy="48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32"/>
          <p:cNvSpPr/>
          <p:nvPr/>
        </p:nvSpPr>
        <p:spPr>
          <a:xfrm rot="729">
            <a:off x="3591675" y="3483050"/>
            <a:ext cx="1415100" cy="65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0" name="Google Shape;53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34300" y="2573075"/>
            <a:ext cx="1990200" cy="14023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2"/>
          <p:cNvSpPr/>
          <p:nvPr/>
        </p:nvSpPr>
        <p:spPr>
          <a:xfrm rot="4308657">
            <a:off x="7340650" y="2130974"/>
            <a:ext cx="596822" cy="4206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2"/>
          <p:cNvSpPr/>
          <p:nvPr/>
        </p:nvSpPr>
        <p:spPr>
          <a:xfrm>
            <a:off x="347650" y="880300"/>
            <a:ext cx="3811800" cy="41196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533" name="Google Shape;533;p32"/>
          <p:cNvSpPr/>
          <p:nvPr/>
        </p:nvSpPr>
        <p:spPr>
          <a:xfrm>
            <a:off x="4769350" y="229725"/>
            <a:ext cx="3933900" cy="4828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2"/>
          <p:cNvSpPr txBox="1"/>
          <p:nvPr/>
        </p:nvSpPr>
        <p:spPr>
          <a:xfrm>
            <a:off x="2985450" y="1079675"/>
            <a:ext cx="1321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Partie </a:t>
            </a:r>
            <a:endParaRPr b="1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Analyse </a:t>
            </a:r>
            <a:endParaRPr b="1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des données cérébrales</a:t>
            </a:r>
            <a:endParaRPr b="1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5" name="Google Shape;535;p32"/>
          <p:cNvSpPr txBox="1"/>
          <p:nvPr/>
        </p:nvSpPr>
        <p:spPr>
          <a:xfrm>
            <a:off x="7723825" y="1026675"/>
            <a:ext cx="132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Partie </a:t>
            </a:r>
            <a:endParaRPr b="1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2F2F2"/>
                </a:solidFill>
                <a:latin typeface="Barlow"/>
                <a:ea typeface="Barlow"/>
                <a:cs typeface="Barlow"/>
                <a:sym typeface="Barlow"/>
              </a:rPr>
              <a:t>Jeu Labyrinthe</a:t>
            </a:r>
            <a:endParaRPr b="1">
              <a:solidFill>
                <a:srgbClr val="F2F2F2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3"/>
          <p:cNvSpPr txBox="1"/>
          <p:nvPr>
            <p:ph type="ctrTitle"/>
          </p:nvPr>
        </p:nvSpPr>
        <p:spPr>
          <a:xfrm>
            <a:off x="1177250" y="6538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2F2F2"/>
                </a:solidFill>
              </a:rPr>
              <a:t>Les  problèmes </a:t>
            </a:r>
            <a:r>
              <a:rPr lang="en" sz="6000">
                <a:solidFill>
                  <a:srgbClr val="F2F2F2"/>
                </a:solidFill>
              </a:rPr>
              <a:t>initiaux</a:t>
            </a:r>
            <a:endParaRPr sz="6000">
              <a:solidFill>
                <a:srgbClr val="F2F2F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41" name="Google Shape;541;p33"/>
          <p:cNvSpPr txBox="1"/>
          <p:nvPr>
            <p:ph idx="4294967295" type="subTitle"/>
          </p:nvPr>
        </p:nvSpPr>
        <p:spPr>
          <a:xfrm>
            <a:off x="11" y="2762274"/>
            <a:ext cx="19113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Protocole </a:t>
            </a:r>
            <a:r>
              <a:rPr lang="en" sz="1600"/>
              <a:t>d'installation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peu détaillé</a:t>
            </a:r>
            <a:endParaRPr sz="1600"/>
          </a:p>
        </p:txBody>
      </p:sp>
      <p:sp>
        <p:nvSpPr>
          <p:cNvPr id="542" name="Google Shape;542;p33"/>
          <p:cNvSpPr txBox="1"/>
          <p:nvPr>
            <p:ph idx="4294967295" type="subTitle"/>
          </p:nvPr>
        </p:nvSpPr>
        <p:spPr>
          <a:xfrm>
            <a:off x="1974025" y="3284875"/>
            <a:ext cx="1911300" cy="114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Problèmes d’esthétique et de visibilité</a:t>
            </a:r>
            <a:endParaRPr sz="1600"/>
          </a:p>
        </p:txBody>
      </p:sp>
      <p:sp>
        <p:nvSpPr>
          <p:cNvPr id="543" name="Google Shape;543;p33"/>
          <p:cNvSpPr txBox="1"/>
          <p:nvPr>
            <p:ph idx="4294967295" type="subTitle"/>
          </p:nvPr>
        </p:nvSpPr>
        <p:spPr>
          <a:xfrm>
            <a:off x="3948059" y="2762274"/>
            <a:ext cx="19113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Déplacement</a:t>
            </a:r>
            <a:r>
              <a:rPr lang="en" sz="1600"/>
              <a:t> de la balle contre-intuitif </a:t>
            </a:r>
            <a:endParaRPr sz="1600"/>
          </a:p>
        </p:txBody>
      </p:sp>
      <p:sp>
        <p:nvSpPr>
          <p:cNvPr id="544" name="Google Shape;544;p33"/>
          <p:cNvSpPr txBox="1"/>
          <p:nvPr/>
        </p:nvSpPr>
        <p:spPr>
          <a:xfrm>
            <a:off x="613961" y="2242175"/>
            <a:ext cx="6834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01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45" name="Google Shape;545;p33"/>
          <p:cNvSpPr txBox="1"/>
          <p:nvPr/>
        </p:nvSpPr>
        <p:spPr>
          <a:xfrm>
            <a:off x="2606423" y="2800350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02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sp>
        <p:nvSpPr>
          <p:cNvPr id="546" name="Google Shape;546;p33"/>
          <p:cNvSpPr txBox="1"/>
          <p:nvPr/>
        </p:nvSpPr>
        <p:spPr>
          <a:xfrm>
            <a:off x="4580461" y="2242175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03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grpSp>
        <p:nvGrpSpPr>
          <p:cNvPr id="547" name="Google Shape;547;p33"/>
          <p:cNvGrpSpPr/>
          <p:nvPr/>
        </p:nvGrpSpPr>
        <p:grpSpPr>
          <a:xfrm>
            <a:off x="832544" y="1965584"/>
            <a:ext cx="4170739" cy="915254"/>
            <a:chOff x="2386006" y="1878266"/>
            <a:chExt cx="4322457" cy="915254"/>
          </a:xfrm>
        </p:grpSpPr>
        <p:sp>
          <p:nvSpPr>
            <p:cNvPr id="548" name="Google Shape;548;p33"/>
            <p:cNvSpPr/>
            <p:nvPr/>
          </p:nvSpPr>
          <p:spPr>
            <a:xfrm>
              <a:off x="2386006" y="1878266"/>
              <a:ext cx="167813" cy="162554"/>
            </a:xfrm>
            <a:custGeom>
              <a:rect b="b" l="l" r="r" t="t"/>
              <a:pathLst>
                <a:path extrusionOk="0" h="1361" w="1405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4454925" y="2630966"/>
              <a:ext cx="167813" cy="162554"/>
            </a:xfrm>
            <a:custGeom>
              <a:rect b="b" l="l" r="r" t="t"/>
              <a:pathLst>
                <a:path extrusionOk="0" h="1361" w="1405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6540650" y="1878266"/>
              <a:ext cx="167813" cy="162554"/>
            </a:xfrm>
            <a:custGeom>
              <a:rect b="b" l="l" r="r" t="t"/>
              <a:pathLst>
                <a:path extrusionOk="0" h="1361" w="1405">
                  <a:moveTo>
                    <a:pt x="242" y="0"/>
                  </a:moveTo>
                  <a:cubicBezTo>
                    <a:pt x="186" y="0"/>
                    <a:pt x="129" y="20"/>
                    <a:pt x="87" y="61"/>
                  </a:cubicBezTo>
                  <a:cubicBezTo>
                    <a:pt x="1" y="147"/>
                    <a:pt x="1" y="287"/>
                    <a:pt x="87" y="373"/>
                  </a:cubicBezTo>
                  <a:lnTo>
                    <a:pt x="394" y="680"/>
                  </a:lnTo>
                  <a:lnTo>
                    <a:pt x="87" y="986"/>
                  </a:lnTo>
                  <a:cubicBezTo>
                    <a:pt x="1" y="1073"/>
                    <a:pt x="1" y="1212"/>
                    <a:pt x="87" y="1298"/>
                  </a:cubicBezTo>
                  <a:cubicBezTo>
                    <a:pt x="132" y="1338"/>
                    <a:pt x="186" y="1361"/>
                    <a:pt x="240" y="1361"/>
                  </a:cubicBezTo>
                  <a:cubicBezTo>
                    <a:pt x="299" y="1361"/>
                    <a:pt x="353" y="1338"/>
                    <a:pt x="398" y="1298"/>
                  </a:cubicBezTo>
                  <a:lnTo>
                    <a:pt x="705" y="991"/>
                  </a:lnTo>
                  <a:lnTo>
                    <a:pt x="1011" y="1298"/>
                  </a:lnTo>
                  <a:cubicBezTo>
                    <a:pt x="1053" y="1338"/>
                    <a:pt x="1111" y="1361"/>
                    <a:pt x="1165" y="1361"/>
                  </a:cubicBezTo>
                  <a:cubicBezTo>
                    <a:pt x="1219" y="1361"/>
                    <a:pt x="1278" y="1338"/>
                    <a:pt x="1319" y="1298"/>
                  </a:cubicBezTo>
                  <a:cubicBezTo>
                    <a:pt x="1405" y="1212"/>
                    <a:pt x="1405" y="1073"/>
                    <a:pt x="1319" y="986"/>
                  </a:cubicBezTo>
                  <a:lnTo>
                    <a:pt x="1011" y="680"/>
                  </a:lnTo>
                  <a:lnTo>
                    <a:pt x="1319" y="373"/>
                  </a:lnTo>
                  <a:cubicBezTo>
                    <a:pt x="1405" y="287"/>
                    <a:pt x="1405" y="147"/>
                    <a:pt x="1319" y="61"/>
                  </a:cubicBezTo>
                  <a:cubicBezTo>
                    <a:pt x="1276" y="20"/>
                    <a:pt x="1221" y="0"/>
                    <a:pt x="1166" y="0"/>
                  </a:cubicBezTo>
                  <a:cubicBezTo>
                    <a:pt x="1110" y="0"/>
                    <a:pt x="1055" y="20"/>
                    <a:pt x="1011" y="61"/>
                  </a:cubicBezTo>
                  <a:lnTo>
                    <a:pt x="705" y="369"/>
                  </a:lnTo>
                  <a:lnTo>
                    <a:pt x="398" y="61"/>
                  </a:lnTo>
                  <a:cubicBezTo>
                    <a:pt x="356" y="20"/>
                    <a:pt x="299" y="0"/>
                    <a:pt x="2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51" name="Google Shape;551;p33"/>
            <p:cNvCxnSpPr/>
            <p:nvPr/>
          </p:nvCxnSpPr>
          <p:spPr>
            <a:xfrm>
              <a:off x="2471850" y="1957950"/>
              <a:ext cx="2079600" cy="7548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52" name="Google Shape;552;p33"/>
            <p:cNvCxnSpPr/>
            <p:nvPr/>
          </p:nvCxnSpPr>
          <p:spPr>
            <a:xfrm flipH="1">
              <a:off x="4544150" y="1965350"/>
              <a:ext cx="2094300" cy="747600"/>
            </a:xfrm>
            <a:prstGeom prst="bentConnector3">
              <a:avLst>
                <a:gd fmla="val 50000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553" name="Google Shape;553;p33"/>
          <p:cNvCxnSpPr/>
          <p:nvPr/>
        </p:nvCxnSpPr>
        <p:spPr>
          <a:xfrm>
            <a:off x="4841323" y="2045538"/>
            <a:ext cx="2079600" cy="754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33"/>
          <p:cNvSpPr/>
          <p:nvPr/>
        </p:nvSpPr>
        <p:spPr>
          <a:xfrm>
            <a:off x="6523542" y="2718304"/>
            <a:ext cx="167813" cy="162554"/>
          </a:xfrm>
          <a:custGeom>
            <a:rect b="b" l="l" r="r" t="t"/>
            <a:pathLst>
              <a:path extrusionOk="0" h="1361" w="1405">
                <a:moveTo>
                  <a:pt x="242" y="0"/>
                </a:moveTo>
                <a:cubicBezTo>
                  <a:pt x="186" y="0"/>
                  <a:pt x="129" y="20"/>
                  <a:pt x="87" y="61"/>
                </a:cubicBezTo>
                <a:cubicBezTo>
                  <a:pt x="1" y="147"/>
                  <a:pt x="1" y="287"/>
                  <a:pt x="87" y="373"/>
                </a:cubicBezTo>
                <a:lnTo>
                  <a:pt x="394" y="680"/>
                </a:lnTo>
                <a:lnTo>
                  <a:pt x="87" y="986"/>
                </a:lnTo>
                <a:cubicBezTo>
                  <a:pt x="1" y="1073"/>
                  <a:pt x="1" y="1212"/>
                  <a:pt x="87" y="1298"/>
                </a:cubicBezTo>
                <a:cubicBezTo>
                  <a:pt x="132" y="1338"/>
                  <a:pt x="186" y="1361"/>
                  <a:pt x="240" y="1361"/>
                </a:cubicBezTo>
                <a:cubicBezTo>
                  <a:pt x="299" y="1361"/>
                  <a:pt x="353" y="1338"/>
                  <a:pt x="398" y="1298"/>
                </a:cubicBezTo>
                <a:lnTo>
                  <a:pt x="705" y="991"/>
                </a:lnTo>
                <a:lnTo>
                  <a:pt x="1011" y="1298"/>
                </a:lnTo>
                <a:cubicBezTo>
                  <a:pt x="1053" y="1338"/>
                  <a:pt x="1111" y="1361"/>
                  <a:pt x="1165" y="1361"/>
                </a:cubicBezTo>
                <a:cubicBezTo>
                  <a:pt x="1219" y="1361"/>
                  <a:pt x="1278" y="1338"/>
                  <a:pt x="1319" y="1298"/>
                </a:cubicBezTo>
                <a:cubicBezTo>
                  <a:pt x="1405" y="1212"/>
                  <a:pt x="1405" y="1073"/>
                  <a:pt x="1319" y="986"/>
                </a:cubicBezTo>
                <a:lnTo>
                  <a:pt x="1011" y="680"/>
                </a:lnTo>
                <a:lnTo>
                  <a:pt x="1319" y="373"/>
                </a:lnTo>
                <a:cubicBezTo>
                  <a:pt x="1405" y="287"/>
                  <a:pt x="1405" y="147"/>
                  <a:pt x="1319" y="61"/>
                </a:cubicBezTo>
                <a:cubicBezTo>
                  <a:pt x="1276" y="20"/>
                  <a:pt x="1221" y="0"/>
                  <a:pt x="1166" y="0"/>
                </a:cubicBezTo>
                <a:cubicBezTo>
                  <a:pt x="1110" y="0"/>
                  <a:pt x="1055" y="20"/>
                  <a:pt x="1011" y="61"/>
                </a:cubicBezTo>
                <a:lnTo>
                  <a:pt x="705" y="369"/>
                </a:lnTo>
                <a:lnTo>
                  <a:pt x="398" y="61"/>
                </a:lnTo>
                <a:cubicBezTo>
                  <a:pt x="356" y="20"/>
                  <a:pt x="299" y="0"/>
                  <a:pt x="2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33"/>
          <p:cNvSpPr txBox="1"/>
          <p:nvPr>
            <p:ph idx="4294967295" type="subTitle"/>
          </p:nvPr>
        </p:nvSpPr>
        <p:spPr>
          <a:xfrm>
            <a:off x="7355550" y="2800891"/>
            <a:ext cx="1424700" cy="20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Absence de base de données </a:t>
            </a:r>
            <a:endParaRPr sz="16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300"/>
              <a:t>(D</a:t>
            </a:r>
            <a:r>
              <a:rPr lang="en" sz="1300"/>
              <a:t>onnées</a:t>
            </a:r>
            <a:r>
              <a:rPr lang="en" sz="1300"/>
              <a:t> de jeu stockées dans un CSV)</a:t>
            </a:r>
            <a:endParaRPr sz="1300"/>
          </a:p>
        </p:txBody>
      </p:sp>
      <p:sp>
        <p:nvSpPr>
          <p:cNvPr id="556" name="Google Shape;556;p33"/>
          <p:cNvSpPr txBox="1"/>
          <p:nvPr/>
        </p:nvSpPr>
        <p:spPr>
          <a:xfrm>
            <a:off x="6284198" y="2956988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04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557" name="Google Shape;55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8095">
            <a:off x="643949" y="3683917"/>
            <a:ext cx="1027876" cy="10278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8" name="Google Shape;558;p33"/>
          <p:cNvCxnSpPr/>
          <p:nvPr/>
        </p:nvCxnSpPr>
        <p:spPr>
          <a:xfrm flipH="1">
            <a:off x="6283473" y="2046088"/>
            <a:ext cx="2079600" cy="754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9" name="Google Shape;559;p33"/>
          <p:cNvSpPr/>
          <p:nvPr/>
        </p:nvSpPr>
        <p:spPr>
          <a:xfrm>
            <a:off x="8286879" y="1965579"/>
            <a:ext cx="167813" cy="162554"/>
          </a:xfrm>
          <a:custGeom>
            <a:rect b="b" l="l" r="r" t="t"/>
            <a:pathLst>
              <a:path extrusionOk="0" h="1361" w="1405">
                <a:moveTo>
                  <a:pt x="242" y="0"/>
                </a:moveTo>
                <a:cubicBezTo>
                  <a:pt x="186" y="0"/>
                  <a:pt x="129" y="20"/>
                  <a:pt x="87" y="61"/>
                </a:cubicBezTo>
                <a:cubicBezTo>
                  <a:pt x="1" y="147"/>
                  <a:pt x="1" y="287"/>
                  <a:pt x="87" y="373"/>
                </a:cubicBezTo>
                <a:lnTo>
                  <a:pt x="394" y="680"/>
                </a:lnTo>
                <a:lnTo>
                  <a:pt x="87" y="986"/>
                </a:lnTo>
                <a:cubicBezTo>
                  <a:pt x="1" y="1073"/>
                  <a:pt x="1" y="1212"/>
                  <a:pt x="87" y="1298"/>
                </a:cubicBezTo>
                <a:cubicBezTo>
                  <a:pt x="132" y="1338"/>
                  <a:pt x="186" y="1361"/>
                  <a:pt x="240" y="1361"/>
                </a:cubicBezTo>
                <a:cubicBezTo>
                  <a:pt x="299" y="1361"/>
                  <a:pt x="353" y="1338"/>
                  <a:pt x="398" y="1298"/>
                </a:cubicBezTo>
                <a:lnTo>
                  <a:pt x="705" y="991"/>
                </a:lnTo>
                <a:lnTo>
                  <a:pt x="1011" y="1298"/>
                </a:lnTo>
                <a:cubicBezTo>
                  <a:pt x="1053" y="1338"/>
                  <a:pt x="1111" y="1361"/>
                  <a:pt x="1165" y="1361"/>
                </a:cubicBezTo>
                <a:cubicBezTo>
                  <a:pt x="1219" y="1361"/>
                  <a:pt x="1278" y="1338"/>
                  <a:pt x="1319" y="1298"/>
                </a:cubicBezTo>
                <a:cubicBezTo>
                  <a:pt x="1405" y="1212"/>
                  <a:pt x="1405" y="1073"/>
                  <a:pt x="1319" y="986"/>
                </a:cubicBezTo>
                <a:lnTo>
                  <a:pt x="1011" y="680"/>
                </a:lnTo>
                <a:lnTo>
                  <a:pt x="1319" y="373"/>
                </a:lnTo>
                <a:cubicBezTo>
                  <a:pt x="1405" y="287"/>
                  <a:pt x="1405" y="147"/>
                  <a:pt x="1319" y="61"/>
                </a:cubicBezTo>
                <a:cubicBezTo>
                  <a:pt x="1276" y="20"/>
                  <a:pt x="1221" y="0"/>
                  <a:pt x="1166" y="0"/>
                </a:cubicBezTo>
                <a:cubicBezTo>
                  <a:pt x="1110" y="0"/>
                  <a:pt x="1055" y="20"/>
                  <a:pt x="1011" y="61"/>
                </a:cubicBezTo>
                <a:lnTo>
                  <a:pt x="705" y="369"/>
                </a:lnTo>
                <a:lnTo>
                  <a:pt x="398" y="61"/>
                </a:lnTo>
                <a:cubicBezTo>
                  <a:pt x="356" y="20"/>
                  <a:pt x="299" y="0"/>
                  <a:pt x="24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33"/>
          <p:cNvSpPr txBox="1"/>
          <p:nvPr>
            <p:ph idx="4294967295" type="subTitle"/>
          </p:nvPr>
        </p:nvSpPr>
        <p:spPr>
          <a:xfrm>
            <a:off x="5895100" y="3494650"/>
            <a:ext cx="1424700" cy="67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Collision avec les murs parfois </a:t>
            </a:r>
            <a:r>
              <a:rPr lang="en" sz="1500"/>
              <a:t>problématique</a:t>
            </a:r>
            <a:endParaRPr sz="1500"/>
          </a:p>
        </p:txBody>
      </p:sp>
      <p:sp>
        <p:nvSpPr>
          <p:cNvPr id="561" name="Google Shape;561;p33"/>
          <p:cNvSpPr txBox="1"/>
          <p:nvPr/>
        </p:nvSpPr>
        <p:spPr>
          <a:xfrm>
            <a:off x="7957236" y="2161050"/>
            <a:ext cx="646500" cy="523200"/>
          </a:xfrm>
          <a:prstGeom prst="rect">
            <a:avLst/>
          </a:prstGeom>
          <a:gradFill>
            <a:gsLst>
              <a:gs pos="0">
                <a:srgbClr val="2EE6C4">
                  <a:alpha val="53725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36000" lIns="91425" spcFirstLastPara="1" rIns="91425" wrap="square" tIns="360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rPr>
              <a:t>05</a:t>
            </a:r>
            <a:endParaRPr sz="3000">
              <a:solidFill>
                <a:schemeClr val="accent2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4"/>
          <p:cNvSpPr txBox="1"/>
          <p:nvPr>
            <p:ph type="title"/>
          </p:nvPr>
        </p:nvSpPr>
        <p:spPr>
          <a:xfrm>
            <a:off x="725275" y="1234075"/>
            <a:ext cx="4585500" cy="127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700">
                <a:solidFill>
                  <a:schemeClr val="lt2"/>
                </a:solidFill>
              </a:rPr>
              <a:t>INSTALLATION</a:t>
            </a:r>
            <a:endParaRPr b="1" sz="4700">
              <a:solidFill>
                <a:schemeClr val="lt2"/>
              </a:solidFill>
            </a:endParaRPr>
          </a:p>
        </p:txBody>
      </p:sp>
      <p:sp>
        <p:nvSpPr>
          <p:cNvPr id="567" name="Google Shape;567;p34"/>
          <p:cNvSpPr txBox="1"/>
          <p:nvPr>
            <p:ph idx="2" type="title"/>
          </p:nvPr>
        </p:nvSpPr>
        <p:spPr>
          <a:xfrm>
            <a:off x="725275" y="952809"/>
            <a:ext cx="1176600" cy="8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01</a:t>
            </a:r>
            <a:endParaRPr b="1"/>
          </a:p>
        </p:txBody>
      </p:sp>
      <p:sp>
        <p:nvSpPr>
          <p:cNvPr id="568" name="Google Shape;568;p34"/>
          <p:cNvSpPr txBox="1"/>
          <p:nvPr/>
        </p:nvSpPr>
        <p:spPr>
          <a:xfrm>
            <a:off x="725275" y="2635600"/>
            <a:ext cx="383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Facilitation</a:t>
            </a:r>
            <a:r>
              <a:rPr lang="en">
                <a:solidFill>
                  <a:schemeClr val="accent2"/>
                </a:solidFill>
                <a:latin typeface="Barlow"/>
                <a:ea typeface="Barlow"/>
                <a:cs typeface="Barlow"/>
                <a:sym typeface="Barlow"/>
              </a:rPr>
              <a:t> de la prise en main du projet</a:t>
            </a:r>
            <a:endParaRPr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69" name="Google Shape;56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375" y="3159625"/>
            <a:ext cx="1496300" cy="14963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2640000" dist="76200">
              <a:srgbClr val="000000">
                <a:alpha val="50000"/>
              </a:srgbClr>
            </a:outerShdw>
            <a:reflection blurRad="0" dir="0" dist="0" endA="0" endPos="30000" fadeDir="5400012" kx="0" rotWithShape="0" algn="bl" stPos="0" sy="-100000" ky="0"/>
          </a:effectLst>
        </p:spPr>
      </p:pic>
      <p:pic>
        <p:nvPicPr>
          <p:cNvPr id="570" name="Google Shape;57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8702" y="912775"/>
            <a:ext cx="2840651" cy="374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/>
          <p:nvPr/>
        </p:nvSpPr>
        <p:spPr>
          <a:xfrm>
            <a:off x="506725" y="1352200"/>
            <a:ext cx="3474900" cy="34011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5"/>
          <p:cNvSpPr/>
          <p:nvPr/>
        </p:nvSpPr>
        <p:spPr>
          <a:xfrm>
            <a:off x="5058675" y="1329400"/>
            <a:ext cx="3474900" cy="3297600"/>
          </a:xfrm>
          <a:prstGeom prst="roundRect">
            <a:avLst>
              <a:gd fmla="val 0" name="adj"/>
            </a:avLst>
          </a:prstGeom>
          <a:gradFill>
            <a:gsLst>
              <a:gs pos="0">
                <a:srgbClr val="2EE6C4">
                  <a:alpha val="53725"/>
                  <a:alpha val="45090"/>
                </a:srgbClr>
              </a:gs>
              <a:gs pos="100000">
                <a:srgbClr val="FFFFFF">
                  <a:alpha val="0"/>
                  <a:alpha val="4509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35"/>
          <p:cNvSpPr txBox="1"/>
          <p:nvPr>
            <p:ph idx="1" type="subTitle"/>
          </p:nvPr>
        </p:nvSpPr>
        <p:spPr>
          <a:xfrm>
            <a:off x="753175" y="2133400"/>
            <a:ext cx="2982000" cy="5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Documentation écrite contenant les grosses étapes de l’installation </a:t>
            </a:r>
            <a:endParaRPr/>
          </a:p>
        </p:txBody>
      </p:sp>
      <p:sp>
        <p:nvSpPr>
          <p:cNvPr id="578" name="Google Shape;578;p35"/>
          <p:cNvSpPr txBox="1"/>
          <p:nvPr>
            <p:ph type="ctrTitle"/>
          </p:nvPr>
        </p:nvSpPr>
        <p:spPr>
          <a:xfrm>
            <a:off x="720050" y="349067"/>
            <a:ext cx="7265400" cy="8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Protocole et tutoriel d’installation</a:t>
            </a:r>
            <a:endParaRPr/>
          </a:p>
        </p:txBody>
      </p:sp>
      <p:sp>
        <p:nvSpPr>
          <p:cNvPr id="579" name="Google Shape;579;p35"/>
          <p:cNvSpPr txBox="1"/>
          <p:nvPr>
            <p:ph idx="4" type="subTitle"/>
          </p:nvPr>
        </p:nvSpPr>
        <p:spPr>
          <a:xfrm>
            <a:off x="5199025" y="1352200"/>
            <a:ext cx="3231900" cy="781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APRES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80" name="Google Shape;580;p35"/>
          <p:cNvSpPr txBox="1"/>
          <p:nvPr>
            <p:ph idx="3" type="subTitle"/>
          </p:nvPr>
        </p:nvSpPr>
        <p:spPr>
          <a:xfrm>
            <a:off x="628225" y="1352188"/>
            <a:ext cx="3231900" cy="781200"/>
          </a:xfrm>
          <a:prstGeom prst="rect">
            <a:avLst/>
          </a:prstGeom>
        </p:spPr>
        <p:txBody>
          <a:bodyPr anchorCtr="0" anchor="b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lt2"/>
                </a:solidFill>
              </a:rPr>
              <a:t>AVANT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81" name="Google Shape;581;p35"/>
          <p:cNvSpPr txBox="1"/>
          <p:nvPr>
            <p:ph idx="2" type="subTitle"/>
          </p:nvPr>
        </p:nvSpPr>
        <p:spPr>
          <a:xfrm>
            <a:off x="5430050" y="2023950"/>
            <a:ext cx="25554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Documentation </a:t>
            </a:r>
            <a:r>
              <a:rPr lang="en"/>
              <a:t>écrite</a:t>
            </a:r>
            <a:r>
              <a:rPr lang="en"/>
              <a:t> détaillée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Tuto youtube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/>
              <a:t>Git contenant le code </a:t>
            </a:r>
            <a:endParaRPr/>
          </a:p>
        </p:txBody>
      </p:sp>
      <p:pic>
        <p:nvPicPr>
          <p:cNvPr id="582" name="Google Shape;5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200" y="3000525"/>
            <a:ext cx="2030300" cy="20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1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36"/>
          <p:cNvGrpSpPr/>
          <p:nvPr/>
        </p:nvGrpSpPr>
        <p:grpSpPr>
          <a:xfrm>
            <a:off x="-1115885" y="-1327341"/>
            <a:ext cx="10835817" cy="7361836"/>
            <a:chOff x="-2354410" y="-1327341"/>
            <a:chExt cx="10835817" cy="7361836"/>
          </a:xfrm>
        </p:grpSpPr>
        <p:sp>
          <p:nvSpPr>
            <p:cNvPr id="588" name="Google Shape;588;p36"/>
            <p:cNvSpPr/>
            <p:nvPr/>
          </p:nvSpPr>
          <p:spPr>
            <a:xfrm rot="-1528096">
              <a:off x="5544546" y="3013188"/>
              <a:ext cx="2496710" cy="2611382"/>
            </a:xfrm>
            <a:custGeom>
              <a:rect b="b" l="l" r="r" t="t"/>
              <a:pathLst>
                <a:path extrusionOk="0" h="104458" w="99871">
                  <a:moveTo>
                    <a:pt x="20710" y="20753"/>
                  </a:moveTo>
                  <a:lnTo>
                    <a:pt x="77504" y="59211"/>
                  </a:lnTo>
                  <a:lnTo>
                    <a:pt x="15797" y="89169"/>
                  </a:lnTo>
                  <a:lnTo>
                    <a:pt x="20710" y="20753"/>
                  </a:lnTo>
                  <a:close/>
                  <a:moveTo>
                    <a:pt x="14233" y="1"/>
                  </a:moveTo>
                  <a:cubicBezTo>
                    <a:pt x="13129" y="1"/>
                    <a:pt x="12021" y="248"/>
                    <a:pt x="10997" y="750"/>
                  </a:cubicBezTo>
                  <a:cubicBezTo>
                    <a:pt x="8609" y="1905"/>
                    <a:pt x="7027" y="4241"/>
                    <a:pt x="6838" y="6885"/>
                  </a:cubicBezTo>
                  <a:lnTo>
                    <a:pt x="90" y="100914"/>
                  </a:lnTo>
                  <a:cubicBezTo>
                    <a:pt x="0" y="102151"/>
                    <a:pt x="228" y="103363"/>
                    <a:pt x="716" y="104458"/>
                  </a:cubicBezTo>
                  <a:lnTo>
                    <a:pt x="18242" y="104458"/>
                  </a:lnTo>
                  <a:lnTo>
                    <a:pt x="95527" y="66938"/>
                  </a:lnTo>
                  <a:cubicBezTo>
                    <a:pt x="96242" y="66593"/>
                    <a:pt x="96892" y="66138"/>
                    <a:pt x="97445" y="65598"/>
                  </a:cubicBezTo>
                  <a:cubicBezTo>
                    <a:pt x="98734" y="64347"/>
                    <a:pt x="99549" y="62650"/>
                    <a:pt x="99682" y="60803"/>
                  </a:cubicBezTo>
                  <a:cubicBezTo>
                    <a:pt x="99871" y="58159"/>
                    <a:pt x="98639" y="55620"/>
                    <a:pt x="96446" y="54137"/>
                  </a:cubicBezTo>
                  <a:lnTo>
                    <a:pt x="18388" y="1280"/>
                  </a:lnTo>
                  <a:cubicBezTo>
                    <a:pt x="17142" y="432"/>
                    <a:pt x="15688" y="1"/>
                    <a:pt x="14233" y="1"/>
                  </a:cubicBez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 rot="-1236723">
              <a:off x="-2116626" y="-589399"/>
              <a:ext cx="4589808" cy="2185503"/>
            </a:xfrm>
            <a:custGeom>
              <a:rect b="b" l="l" r="r" t="t"/>
              <a:pathLst>
                <a:path extrusionOk="0" h="70199" w="147426">
                  <a:moveTo>
                    <a:pt x="10785" y="1"/>
                  </a:moveTo>
                  <a:lnTo>
                    <a:pt x="1" y="12836"/>
                  </a:lnTo>
                  <a:lnTo>
                    <a:pt x="1" y="46342"/>
                  </a:lnTo>
                  <a:lnTo>
                    <a:pt x="133677" y="70027"/>
                  </a:lnTo>
                  <a:cubicBezTo>
                    <a:pt x="134325" y="70141"/>
                    <a:pt x="134974" y="70198"/>
                    <a:pt x="135619" y="70198"/>
                  </a:cubicBezTo>
                  <a:cubicBezTo>
                    <a:pt x="136144" y="70198"/>
                    <a:pt x="136671" y="70159"/>
                    <a:pt x="137192" y="70084"/>
                  </a:cubicBezTo>
                  <a:cubicBezTo>
                    <a:pt x="139859" y="69705"/>
                    <a:pt x="142342" y="68359"/>
                    <a:pt x="144128" y="66232"/>
                  </a:cubicBezTo>
                  <a:cubicBezTo>
                    <a:pt x="146687" y="63190"/>
                    <a:pt x="147426" y="59020"/>
                    <a:pt x="146071" y="55287"/>
                  </a:cubicBezTo>
                  <a:lnTo>
                    <a:pt x="125996" y="1"/>
                  </a:lnTo>
                  <a:lnTo>
                    <a:pt x="102340" y="1"/>
                  </a:lnTo>
                  <a:lnTo>
                    <a:pt x="118596" y="44769"/>
                  </a:lnTo>
                  <a:lnTo>
                    <a:pt x="17289" y="26822"/>
                  </a:lnTo>
                  <a:lnTo>
                    <a:pt x="39832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6583675" y="0"/>
              <a:ext cx="959475" cy="574975"/>
            </a:xfrm>
            <a:custGeom>
              <a:rect b="b" l="l" r="r" t="t"/>
              <a:pathLst>
                <a:path extrusionOk="0" h="22999" w="38379">
                  <a:moveTo>
                    <a:pt x="1" y="1"/>
                  </a:moveTo>
                  <a:lnTo>
                    <a:pt x="28154" y="21999"/>
                  </a:lnTo>
                  <a:cubicBezTo>
                    <a:pt x="28552" y="22312"/>
                    <a:pt x="28992" y="22554"/>
                    <a:pt x="29458" y="22719"/>
                  </a:cubicBezTo>
                  <a:cubicBezTo>
                    <a:pt x="29969" y="22904"/>
                    <a:pt x="30509" y="22998"/>
                    <a:pt x="31054" y="22998"/>
                  </a:cubicBezTo>
                  <a:cubicBezTo>
                    <a:pt x="31651" y="22998"/>
                    <a:pt x="32248" y="22885"/>
                    <a:pt x="32817" y="22657"/>
                  </a:cubicBezTo>
                  <a:cubicBezTo>
                    <a:pt x="34375" y="22023"/>
                    <a:pt x="35484" y="20610"/>
                    <a:pt x="35716" y="18943"/>
                  </a:cubicBezTo>
                  <a:lnTo>
                    <a:pt x="38378" y="1"/>
                  </a:lnTo>
                  <a:lnTo>
                    <a:pt x="28865" y="1"/>
                  </a:lnTo>
                  <a:lnTo>
                    <a:pt x="27524" y="9552"/>
                  </a:lnTo>
                  <a:lnTo>
                    <a:pt x="15301" y="1"/>
                  </a:lnTo>
                  <a:close/>
                </a:path>
              </a:pathLst>
            </a:custGeom>
            <a:solidFill>
              <a:srgbClr val="2EE6C4">
                <a:alpha val="4471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1" name="Google Shape;591;p36"/>
          <p:cNvSpPr txBox="1"/>
          <p:nvPr>
            <p:ph type="title"/>
          </p:nvPr>
        </p:nvSpPr>
        <p:spPr>
          <a:xfrm flipH="1">
            <a:off x="4555625" y="1488475"/>
            <a:ext cx="3863100" cy="118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GRAPHISME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592" name="Google Shape;592;p36"/>
          <p:cNvSpPr txBox="1"/>
          <p:nvPr>
            <p:ph idx="1" type="subTitle"/>
          </p:nvPr>
        </p:nvSpPr>
        <p:spPr>
          <a:xfrm flipH="1">
            <a:off x="2374625" y="2716745"/>
            <a:ext cx="6044100" cy="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Amélioration du visuel de jeu</a:t>
            </a:r>
            <a:endParaRPr/>
          </a:p>
        </p:txBody>
      </p:sp>
      <p:sp>
        <p:nvSpPr>
          <p:cNvPr id="593" name="Google Shape;593;p36"/>
          <p:cNvSpPr txBox="1"/>
          <p:nvPr>
            <p:ph idx="2" type="title"/>
          </p:nvPr>
        </p:nvSpPr>
        <p:spPr>
          <a:xfrm flipH="1">
            <a:off x="7242125" y="952809"/>
            <a:ext cx="1176600" cy="8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94" name="Google Shape;594;p36"/>
          <p:cNvSpPr/>
          <p:nvPr/>
        </p:nvSpPr>
        <p:spPr>
          <a:xfrm>
            <a:off x="3847567" y="4061536"/>
            <a:ext cx="708055" cy="134873"/>
          </a:xfrm>
          <a:custGeom>
            <a:rect b="b" l="l" r="r" t="t"/>
            <a:pathLst>
              <a:path extrusionOk="0" h="3931" w="20637">
                <a:moveTo>
                  <a:pt x="20636" y="3931"/>
                </a:move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dk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5" name="Google Shape;5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5400" y="1238775"/>
            <a:ext cx="3085574" cy="30855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190500" endA="0" endPos="30000" fadeDir="5400012" kx="0" rotWithShape="0" algn="bl" stA="92000" stPos="0" sy="-100000" ky="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ek Pride Day by Slidesgo">
  <a:themeElements>
    <a:clrScheme name="Simple Light">
      <a:dk1>
        <a:srgbClr val="6E3DCF"/>
      </a:dk1>
      <a:lt1>
        <a:srgbClr val="2EE6C4"/>
      </a:lt1>
      <a:dk2>
        <a:srgbClr val="FF0098"/>
      </a:dk2>
      <a:lt2>
        <a:srgbClr val="2D0066"/>
      </a:lt2>
      <a:accent1>
        <a:srgbClr val="20124D"/>
      </a:accent1>
      <a:accent2>
        <a:srgbClr val="FFFFFF"/>
      </a:accent2>
      <a:accent3>
        <a:srgbClr val="20124D"/>
      </a:accent3>
      <a:accent4>
        <a:srgbClr val="6E3DCF"/>
      </a:accent4>
      <a:accent5>
        <a:srgbClr val="2EE6C4"/>
      </a:accent5>
      <a:accent6>
        <a:srgbClr val="FF0098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